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77" r:id="rId3"/>
    <p:sldId id="256" r:id="rId4"/>
    <p:sldId id="272" r:id="rId5"/>
    <p:sldId id="273" r:id="rId6"/>
    <p:sldId id="257" r:id="rId7"/>
    <p:sldId id="267" r:id="rId8"/>
    <p:sldId id="287" r:id="rId9"/>
    <p:sldId id="288" r:id="rId10"/>
    <p:sldId id="279" r:id="rId11"/>
    <p:sldId id="262" r:id="rId12"/>
    <p:sldId id="283" r:id="rId13"/>
    <p:sldId id="263" r:id="rId14"/>
    <p:sldId id="264" r:id="rId15"/>
    <p:sldId id="281" r:id="rId16"/>
    <p:sldId id="284" r:id="rId17"/>
    <p:sldId id="285" r:id="rId18"/>
    <p:sldId id="286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752B8-C48F-472A-96F5-73A379CF348A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1A25-6A75-4EF1-8E42-90EB6BA29D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909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B31A-6D95-4A8C-9DF2-1AC69EDE9B46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ia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sz="15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Aharoni" panose="02010803020104030203" pitchFamily="2" charset="-79"/>
              </a:rPr>
              <a:t>ГИА-9</a:t>
            </a: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16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5472608"/>
          </a:xfrm>
        </p:spPr>
        <p:txBody>
          <a:bodyPr>
            <a:normAutofit fontScale="77500" lnSpcReduction="20000"/>
          </a:bodyPr>
          <a:lstStyle/>
          <a:p>
            <a:pPr algn="l"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Допуск обучающихся в ППЭ осуществляется только при наличии документов, удостоверяющих  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личность(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паспорт</a:t>
            </a:r>
            <a:r>
              <a:rPr lang="ru-RU" dirty="0" smtClean="0">
                <a:solidFill>
                  <a:srgbClr val="C00000"/>
                </a:solidFill>
                <a:cs typeface="Times New Roman" pitchFamily="18" charset="0"/>
              </a:rPr>
              <a:t>)</a:t>
            </a:r>
            <a:endParaRPr lang="ru-RU" dirty="0">
              <a:solidFill>
                <a:srgbClr val="C00000"/>
              </a:solidFill>
              <a:cs typeface="Times New Roman" pitchFamily="18" charset="0"/>
            </a:endParaRPr>
          </a:p>
          <a:p>
            <a:pPr algn="l">
              <a:defRPr/>
            </a:pPr>
            <a:endParaRPr lang="ru-RU" dirty="0">
              <a:solidFill>
                <a:srgbClr val="C00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ППЭ оборудуются :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стационарными и переносными металлоискателями;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системами видеонаблюдения;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системами подавления сигналов мобильной связи.</a:t>
            </a:r>
          </a:p>
          <a:p>
            <a:pPr algn="l">
              <a:buFont typeface="Wingdings" pitchFamily="2" charset="2"/>
              <a:buChar char="q"/>
              <a:defRPr/>
            </a:pPr>
            <a:endParaRPr lang="ru-RU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Во время экзамена обучающиеся не общаются друг с другом, свободно не перемещаются по аудитории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Во время экзамена обучающиеся выходят из аудитории и перемещаются по ППЭ в сопровождении одного из организаторов вне аудитории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При выходе из аудитории обучающиеся оставляют экзаменационные материалы и черновики на рабочем столе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9766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Апелляция о нарушении установленного порядка проведения ОГЭ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Подается участником ОГЭ в день экзамена, не покидая пункта проведения экзаменов</a:t>
            </a:r>
          </a:p>
          <a:p>
            <a:pPr algn="l"/>
            <a:endParaRPr lang="ru-RU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Конфликтная комиссия рассматривает апелляцию не более 2-х рабочих дней с момента ее подачи</a:t>
            </a:r>
          </a:p>
          <a:p>
            <a:pPr algn="l"/>
            <a:endParaRPr lang="ru-RU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случае удовлетворения апелляции результат ОГЭ участника аннулируется, и участнику предоставляется возможность сдать ОГЭ по данному предмету в резервный день, предусмотренный расписанием.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61206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Минимальное количество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первичных баллов ОГЭ</a:t>
            </a:r>
          </a:p>
          <a:p>
            <a:pPr algn="l"/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6242298"/>
              </p:ext>
            </p:extLst>
          </p:nvPr>
        </p:nvGraphicFramePr>
        <p:xfrm>
          <a:off x="1043608" y="1556792"/>
          <a:ext cx="6984776" cy="500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Aharoni" pitchFamily="2" charset="-79"/>
                        </a:rPr>
                        <a:t>Учебные предметы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+mn-lt"/>
                          <a:cs typeface="Aharoni" pitchFamily="2" charset="-79"/>
                        </a:rPr>
                        <a:t>Минимальные баллы (на «3»)</a:t>
                      </a:r>
                      <a:endParaRPr lang="ru-RU" b="1" dirty="0">
                        <a:solidFill>
                          <a:srgbClr val="C00000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Русский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15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Математика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(2 из них по модулю«Геометрия»)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Обществознание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14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Физика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11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Химия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10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Биология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13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История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10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Литература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14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География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12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Информатика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5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Английский язык 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29</a:t>
                      </a:r>
                      <a:endParaRPr lang="ru-RU" b="1" dirty="0">
                        <a:solidFill>
                          <a:srgbClr val="1F497D"/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Минимальные пороги </a:t>
            </a:r>
          </a:p>
          <a:p>
            <a:endParaRPr lang="ru-RU" b="1" dirty="0" smtClean="0">
              <a:solidFill>
                <a:schemeClr val="tx2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В текущем году к повторной сдаче </a:t>
            </a:r>
            <a:r>
              <a:rPr lang="ru-RU" dirty="0" smtClean="0">
                <a:solidFill>
                  <a:srgbClr val="C00000"/>
                </a:solidFill>
              </a:rPr>
              <a:t>в резервные сроки допускаются </a:t>
            </a:r>
            <a:r>
              <a:rPr lang="ru-RU" dirty="0">
                <a:solidFill>
                  <a:srgbClr val="C00000"/>
                </a:solidFill>
              </a:rPr>
              <a:t>учащиеся: </a:t>
            </a:r>
            <a:endParaRPr lang="ru-RU" dirty="0" smtClean="0">
              <a:solidFill>
                <a:srgbClr val="C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получившие </a:t>
            </a:r>
            <a:r>
              <a:rPr lang="ru-RU" dirty="0">
                <a:solidFill>
                  <a:schemeClr val="tx2"/>
                </a:solidFill>
              </a:rPr>
              <a:t>двойку не более чем по двум учебным </a:t>
            </a:r>
            <a:r>
              <a:rPr lang="ru-RU" dirty="0" smtClean="0">
                <a:solidFill>
                  <a:schemeClr val="tx2"/>
                </a:solidFill>
              </a:rPr>
              <a:t>предметам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не </a:t>
            </a:r>
            <a:r>
              <a:rPr lang="ru-RU" dirty="0">
                <a:solidFill>
                  <a:schemeClr val="tx2"/>
                </a:solidFill>
              </a:rPr>
              <a:t>явившиеся на экзамен или не завершившие выполнение работы по уважительной </a:t>
            </a:r>
            <a:r>
              <a:rPr lang="ru-RU" dirty="0" smtClean="0">
                <a:solidFill>
                  <a:schemeClr val="tx2"/>
                </a:solidFill>
              </a:rPr>
              <a:t>причине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подавшие </a:t>
            </a:r>
            <a:r>
              <a:rPr lang="ru-RU" dirty="0">
                <a:solidFill>
                  <a:schemeClr val="tx2"/>
                </a:solidFill>
              </a:rPr>
              <a:t>апелляцию о нарушении порядка проведения ГИА и получившие положительное решение </a:t>
            </a:r>
            <a:r>
              <a:rPr lang="ru-RU" dirty="0" smtClean="0">
                <a:solidFill>
                  <a:schemeClr val="tx2"/>
                </a:solidFill>
              </a:rPr>
              <a:t>ГЭК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tx2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В сентябре ОГЭ пересдают те, кто: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получил двойку по трем </a:t>
            </a:r>
            <a:r>
              <a:rPr lang="ru-RU" dirty="0">
                <a:solidFill>
                  <a:schemeClr val="tx2"/>
                </a:solidFill>
              </a:rPr>
              <a:t>и более </a:t>
            </a:r>
            <a:r>
              <a:rPr lang="ru-RU" dirty="0" smtClean="0">
                <a:solidFill>
                  <a:schemeClr val="tx2"/>
                </a:solidFill>
              </a:rPr>
              <a:t>предметам</a:t>
            </a:r>
            <a:endParaRPr lang="ru-RU" dirty="0">
              <a:solidFill>
                <a:schemeClr val="tx2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по </a:t>
            </a:r>
            <a:r>
              <a:rPr lang="ru-RU" dirty="0">
                <a:solidFill>
                  <a:schemeClr val="tx2"/>
                </a:solidFill>
              </a:rPr>
              <a:t>состоянию здоровья и другим уважительным причинам не смог использовать второй шанс в </a:t>
            </a:r>
            <a:r>
              <a:rPr lang="ru-RU" dirty="0" smtClean="0">
                <a:solidFill>
                  <a:schemeClr val="tx2"/>
                </a:solidFill>
              </a:rPr>
              <a:t>резервные дни</a:t>
            </a:r>
            <a:endParaRPr lang="ru-RU" dirty="0">
              <a:solidFill>
                <a:schemeClr val="tx2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завалил </a:t>
            </a:r>
            <a:r>
              <a:rPr lang="ru-RU" dirty="0">
                <a:solidFill>
                  <a:schemeClr val="tx2"/>
                </a:solidFill>
              </a:rPr>
              <a:t>пересдачу в резервные дни </a:t>
            </a:r>
            <a:r>
              <a:rPr lang="ru-RU" dirty="0" smtClean="0">
                <a:solidFill>
                  <a:schemeClr val="tx2"/>
                </a:solidFill>
              </a:rPr>
              <a:t>летом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120680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>
                <a:solidFill>
                  <a:srgbClr val="FF0000"/>
                </a:solidFill>
              </a:rPr>
              <a:t>А</a:t>
            </a:r>
            <a:r>
              <a:rPr lang="ru-RU" sz="3100" b="1" dirty="0" smtClean="0">
                <a:solidFill>
                  <a:srgbClr val="FF0000"/>
                </a:solidFill>
              </a:rPr>
              <a:t>пелляции о несогласии с выставленными баллами</a:t>
            </a:r>
          </a:p>
          <a:p>
            <a:pPr algn="l"/>
            <a:endParaRPr lang="ru-RU" b="1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Апелляция о несогласии с результатами ОГЭ подается в течение 2-х рабочих дней после официального объявления результатов экзамена. Конфликтная комиссия рассматривает апелляцию не более 4-х рабочих дней с момента ее подачи</a:t>
            </a:r>
          </a:p>
          <a:p>
            <a:pPr algn="l"/>
            <a:endParaRPr lang="ru-RU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Апелляция о несогласии с результатами ОГЭ подается выпускником в конфликтную комиссию</a:t>
            </a:r>
          </a:p>
          <a:p>
            <a:pPr algn="l"/>
            <a:endParaRPr lang="ru-RU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Результатом рассмотрения может быть: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отклонение апелляции и сохранение выставленных баллов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удовлетворение апелляции и выставление других баллов как в сторону увеличения, так и в сторону уменьшения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27168" cy="922114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оценки в аттестат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875"/>
            <a:ext cx="8424936" cy="48180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39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по 4-ем предметам определяются как среднее арифметическое годовых отметок за 9 класс и экзаменационных  отметок (ОГЭ) и выставляются целыми числами в соответствии с правилами математического округления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9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  по ОДНК, технологии, ИЗО, музыке, ОБЖ – годовые отметки за </a:t>
            </a:r>
            <a:r>
              <a:rPr lang="ru-RU" sz="39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предыдущие классы</a:t>
            </a:r>
            <a:endParaRPr lang="ru-RU" sz="3900" dirty="0">
              <a:solidFill>
                <a:srgbClr val="1F497D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120680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endParaRPr lang="ru-RU" sz="2400" b="1" i="1" dirty="0" smtClean="0">
              <a:latin typeface="Times New Roman" pitchFamily="18" charset="0"/>
              <a:hlinkClick r:id="rId3"/>
            </a:endParaRPr>
          </a:p>
          <a:p>
            <a:pPr>
              <a:defRPr/>
            </a:pPr>
            <a:r>
              <a:rPr lang="en-US" sz="2400" b="1" i="1" dirty="0" smtClean="0">
                <a:latin typeface="Times New Roman" pitchFamily="18" charset="0"/>
                <a:hlinkClick r:id="rId3"/>
              </a:rPr>
              <a:t>http</a:t>
            </a:r>
            <a:r>
              <a:rPr lang="ru-RU" sz="2400" b="1" i="1" dirty="0" smtClean="0">
                <a:latin typeface="Times New Roman" pitchFamily="18" charset="0"/>
                <a:hlinkClick r:id="rId3"/>
              </a:rPr>
              <a:t>://</a:t>
            </a:r>
            <a:r>
              <a:rPr lang="en-US" sz="2400" b="1" i="1" dirty="0" smtClean="0">
                <a:latin typeface="Times New Roman" pitchFamily="18" charset="0"/>
                <a:hlinkClick r:id="rId3"/>
              </a:rPr>
              <a:t>gia.edu.ru</a:t>
            </a:r>
            <a:r>
              <a:rPr lang="ru-RU" sz="2400" b="1" i="1" dirty="0" smtClean="0">
                <a:latin typeface="Times New Roman" pitchFamily="18" charset="0"/>
              </a:rPr>
              <a:t>   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Информационный портал</a:t>
            </a: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http://www.fipi.ru/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Открытый банк заданий ОГЭ-9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Новые демоверсии ОГЭ-2021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Об изменениях в КИМ ОГЭ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Тесты ОГЭ в режиме </a:t>
            </a:r>
            <a:r>
              <a:rPr lang="ru-RU" sz="2400" b="1" dirty="0" err="1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он-лайн</a:t>
            </a:r>
            <a:endParaRPr lang="ru-RU" sz="2400" b="1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i="1" dirty="0" smtClean="0">
              <a:latin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42716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Полезные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сайты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332656"/>
            <a:ext cx="5776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Предварительный выбор предметов  ОГЭ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4015122"/>
              </p:ext>
            </p:extLst>
          </p:nvPr>
        </p:nvGraphicFramePr>
        <p:xfrm>
          <a:off x="2555776" y="980728"/>
          <a:ext cx="5040560" cy="530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6129"/>
                <a:gridCol w="982751"/>
                <a:gridCol w="1521680"/>
              </a:tblGrid>
              <a:tr h="577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9 классы</a:t>
                      </a:r>
                      <a:endParaRPr lang="ru-RU" sz="2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439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Предмет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305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69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486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69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4515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Физика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305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Информатика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2928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Химия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2928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Биология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415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Обществознание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415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История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268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Литература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3416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География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415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</a:rPr>
                        <a:t>Английский язык</a:t>
                      </a:r>
                      <a:endParaRPr lang="ru-RU" sz="1800" b="1" i="0" u="none" strike="noStrike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  <a:tr h="248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ГВЭ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2433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61206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Проект расписания </a:t>
            </a:r>
            <a:r>
              <a:rPr lang="ru-RU" b="1" dirty="0" smtClean="0">
                <a:solidFill>
                  <a:schemeClr val="tx2"/>
                </a:solidFill>
              </a:rPr>
              <a:t>ОГЭ-2021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Основной период</a:t>
            </a:r>
            <a:endParaRPr lang="ru-RU" dirty="0" smtClean="0">
              <a:solidFill>
                <a:schemeClr val="tx2"/>
              </a:solidFill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21 </a:t>
            </a:r>
            <a:r>
              <a:rPr lang="ru-RU" dirty="0">
                <a:solidFill>
                  <a:srgbClr val="C00000"/>
                </a:solidFill>
              </a:rPr>
              <a:t>мая</a:t>
            </a:r>
            <a:r>
              <a:rPr lang="ru-RU" dirty="0">
                <a:solidFill>
                  <a:schemeClr val="tx2"/>
                </a:solidFill>
              </a:rPr>
              <a:t>: иностранные языки (письменная </a:t>
            </a:r>
            <a:r>
              <a:rPr lang="ru-RU" dirty="0" smtClean="0">
                <a:solidFill>
                  <a:schemeClr val="tx2"/>
                </a:solidFill>
              </a:rPr>
              <a:t>часть)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22 </a:t>
            </a:r>
            <a:r>
              <a:rPr lang="ru-RU" dirty="0">
                <a:solidFill>
                  <a:srgbClr val="C00000"/>
                </a:solidFill>
              </a:rPr>
              <a:t>мая</a:t>
            </a:r>
            <a:r>
              <a:rPr lang="ru-RU" dirty="0">
                <a:solidFill>
                  <a:schemeClr val="tx2"/>
                </a:solidFill>
              </a:rPr>
              <a:t>: иностранные языки (устная часть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25 </a:t>
            </a:r>
            <a:r>
              <a:rPr lang="ru-RU" dirty="0" smtClean="0">
                <a:solidFill>
                  <a:srgbClr val="C00000"/>
                </a:solidFill>
              </a:rPr>
              <a:t>мая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>
                <a:solidFill>
                  <a:schemeClr val="tx2"/>
                </a:solidFill>
              </a:rPr>
              <a:t>история, </a:t>
            </a:r>
            <a:r>
              <a:rPr lang="ru-RU" dirty="0" smtClean="0">
                <a:solidFill>
                  <a:schemeClr val="tx2"/>
                </a:solidFill>
              </a:rPr>
              <a:t>физика, химия, биология</a:t>
            </a:r>
            <a:endParaRPr lang="ru-RU" dirty="0">
              <a:solidFill>
                <a:schemeClr val="tx2"/>
              </a:solidFill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28 </a:t>
            </a:r>
            <a:r>
              <a:rPr lang="ru-RU" dirty="0">
                <a:solidFill>
                  <a:srgbClr val="C00000"/>
                </a:solidFill>
              </a:rPr>
              <a:t>мая</a:t>
            </a:r>
            <a:r>
              <a:rPr lang="ru-RU" dirty="0">
                <a:solidFill>
                  <a:schemeClr val="tx2"/>
                </a:solidFill>
              </a:rPr>
              <a:t>: </a:t>
            </a:r>
            <a:r>
              <a:rPr lang="ru-RU" dirty="0" smtClean="0">
                <a:solidFill>
                  <a:schemeClr val="tx2"/>
                </a:solidFill>
              </a:rPr>
              <a:t>обществознание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1 июня</a:t>
            </a:r>
            <a:r>
              <a:rPr lang="ru-RU" dirty="0" smtClean="0">
                <a:solidFill>
                  <a:schemeClr val="tx2"/>
                </a:solidFill>
              </a:rPr>
              <a:t>: биология, информатика, география,  </a:t>
            </a:r>
          </a:p>
          <a:p>
            <a:pPr algn="l"/>
            <a:r>
              <a:rPr lang="ru-RU" dirty="0" smtClean="0">
                <a:solidFill>
                  <a:schemeClr val="tx2"/>
                </a:solidFill>
              </a:rPr>
              <a:t>                химия</a:t>
            </a:r>
            <a:endParaRPr lang="ru-RU" dirty="0" smtClean="0">
              <a:solidFill>
                <a:schemeClr val="tx2"/>
              </a:solidFill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4 </a:t>
            </a:r>
            <a:r>
              <a:rPr lang="ru-RU" dirty="0" smtClean="0">
                <a:solidFill>
                  <a:srgbClr val="C00000"/>
                </a:solidFill>
              </a:rPr>
              <a:t>июня</a:t>
            </a:r>
            <a:r>
              <a:rPr lang="ru-RU" dirty="0" smtClean="0">
                <a:solidFill>
                  <a:schemeClr val="tx2"/>
                </a:solidFill>
              </a:rPr>
              <a:t>: </a:t>
            </a:r>
            <a:r>
              <a:rPr lang="ru-RU" dirty="0">
                <a:solidFill>
                  <a:schemeClr val="tx2"/>
                </a:solidFill>
              </a:rPr>
              <a:t>русский </a:t>
            </a:r>
            <a:r>
              <a:rPr lang="ru-RU" dirty="0" smtClean="0">
                <a:solidFill>
                  <a:schemeClr val="tx2"/>
                </a:solidFill>
              </a:rPr>
              <a:t>язык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8 июня</a:t>
            </a:r>
            <a:r>
              <a:rPr lang="ru-RU" dirty="0" smtClean="0">
                <a:solidFill>
                  <a:schemeClr val="tx2"/>
                </a:solidFill>
              </a:rPr>
              <a:t>: математика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11 </a:t>
            </a:r>
            <a:r>
              <a:rPr lang="ru-RU" dirty="0">
                <a:solidFill>
                  <a:srgbClr val="C00000"/>
                </a:solidFill>
              </a:rPr>
              <a:t>июня</a:t>
            </a:r>
            <a:r>
              <a:rPr lang="ru-RU" dirty="0">
                <a:solidFill>
                  <a:schemeClr val="tx2"/>
                </a:solidFill>
              </a:rPr>
              <a:t>: </a:t>
            </a:r>
            <a:r>
              <a:rPr lang="ru-RU" dirty="0" smtClean="0">
                <a:solidFill>
                  <a:schemeClr val="tx2"/>
                </a:solidFill>
              </a:rPr>
              <a:t>литература, физика, информатика, </a:t>
            </a:r>
          </a:p>
          <a:p>
            <a:pPr algn="l"/>
            <a:r>
              <a:rPr lang="ru-RU" dirty="0" smtClean="0">
                <a:solidFill>
                  <a:schemeClr val="tx2"/>
                </a:solidFill>
              </a:rPr>
              <a:t>               </a:t>
            </a:r>
            <a:r>
              <a:rPr lang="ru-RU" dirty="0" smtClean="0">
                <a:solidFill>
                  <a:schemeClr val="tx2"/>
                </a:solidFill>
              </a:rPr>
              <a:t>   география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3286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sz="9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Aharoni" panose="02010803020104030203" pitchFamily="2" charset="-79"/>
              </a:rPr>
              <a:t>Удачи!</a:t>
            </a: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98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23528" y="1553890"/>
            <a:ext cx="856932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u="sng" dirty="0">
                <a:solidFill>
                  <a:srgbClr val="1F497D"/>
                </a:solidFill>
              </a:rPr>
              <a:t>ГИА</a:t>
            </a:r>
            <a:r>
              <a:rPr lang="ru-RU" sz="3200" b="1" dirty="0">
                <a:solidFill>
                  <a:srgbClr val="1F497D"/>
                </a:solidFill>
              </a:rPr>
              <a:t> – государственная итоговая аттестация</a:t>
            </a:r>
          </a:p>
          <a:p>
            <a:pPr algn="ctr"/>
            <a:endParaRPr lang="ru-RU" sz="3200" u="sng" dirty="0" smtClean="0">
              <a:solidFill>
                <a:srgbClr val="1F497D"/>
              </a:solidFill>
            </a:endParaRPr>
          </a:p>
          <a:p>
            <a:pPr algn="ctr"/>
            <a:r>
              <a:rPr lang="ru-RU" sz="3200" u="sng" dirty="0" smtClean="0">
                <a:solidFill>
                  <a:srgbClr val="1F497D"/>
                </a:solidFill>
              </a:rPr>
              <a:t>Формы проведения ГИА</a:t>
            </a:r>
            <a:r>
              <a:rPr lang="ru-RU" sz="3200" dirty="0" smtClean="0">
                <a:solidFill>
                  <a:srgbClr val="1F497D"/>
                </a:solidFill>
              </a:rPr>
              <a:t>:</a:t>
            </a:r>
            <a:endParaRPr lang="ru-RU" sz="3200" dirty="0">
              <a:solidFill>
                <a:srgbClr val="1F497D"/>
              </a:solidFill>
            </a:endParaRPr>
          </a:p>
          <a:p>
            <a:r>
              <a:rPr lang="ru-RU" sz="3200" u="sng" dirty="0" smtClean="0">
                <a:solidFill>
                  <a:srgbClr val="1F497D"/>
                </a:solidFill>
              </a:rPr>
              <a:t>ОГЭ</a:t>
            </a:r>
            <a:r>
              <a:rPr lang="ru-RU" sz="3200" dirty="0" smtClean="0">
                <a:solidFill>
                  <a:srgbClr val="1F497D"/>
                </a:solidFill>
              </a:rPr>
              <a:t> </a:t>
            </a:r>
            <a:r>
              <a:rPr lang="ru-RU" sz="3200" dirty="0">
                <a:solidFill>
                  <a:srgbClr val="1F497D"/>
                </a:solidFill>
              </a:rPr>
              <a:t>– основной государственный экзамен</a:t>
            </a:r>
          </a:p>
          <a:p>
            <a:r>
              <a:rPr lang="ru-RU" sz="3200" u="sng" dirty="0" smtClean="0">
                <a:solidFill>
                  <a:srgbClr val="1F497D"/>
                </a:solidFill>
              </a:rPr>
              <a:t>ГВЭ</a:t>
            </a:r>
            <a:r>
              <a:rPr lang="ru-RU" sz="3200" dirty="0" smtClean="0">
                <a:solidFill>
                  <a:srgbClr val="1F497D"/>
                </a:solidFill>
              </a:rPr>
              <a:t> </a:t>
            </a:r>
            <a:r>
              <a:rPr lang="ru-RU" sz="3200" dirty="0">
                <a:solidFill>
                  <a:srgbClr val="1F497D"/>
                </a:solidFill>
              </a:rPr>
              <a:t>– государственный выпускной экзамен</a:t>
            </a:r>
          </a:p>
          <a:p>
            <a:endParaRPr lang="ru-RU" sz="3200" u="sng" dirty="0">
              <a:solidFill>
                <a:srgbClr val="1F497D"/>
              </a:solidFill>
            </a:endParaRPr>
          </a:p>
          <a:p>
            <a:r>
              <a:rPr lang="ru-RU" sz="3200" u="sng" dirty="0">
                <a:solidFill>
                  <a:srgbClr val="1F497D"/>
                </a:solidFill>
              </a:rPr>
              <a:t>ППЭ </a:t>
            </a:r>
            <a:r>
              <a:rPr lang="ru-RU" sz="3200" dirty="0">
                <a:solidFill>
                  <a:srgbClr val="1F497D"/>
                </a:solidFill>
              </a:rPr>
              <a:t>–пункт проведения </a:t>
            </a:r>
            <a:r>
              <a:rPr lang="ru-RU" sz="3200" dirty="0" smtClean="0">
                <a:solidFill>
                  <a:srgbClr val="1F497D"/>
                </a:solidFill>
              </a:rPr>
              <a:t>экзамена</a:t>
            </a:r>
          </a:p>
          <a:p>
            <a:pPr>
              <a:defRPr/>
            </a:pPr>
            <a:endParaRPr lang="ru-RU" sz="200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064896" cy="583264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ГИА</a:t>
            </a:r>
          </a:p>
          <a:p>
            <a:endParaRPr lang="ru-RU" sz="800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rgbClr val="1F497D"/>
                </a:solidFill>
              </a:rPr>
              <a:t>Министерство просвещения</a:t>
            </a:r>
            <a:r>
              <a:rPr lang="ru-RU" dirty="0" smtClean="0">
                <a:solidFill>
                  <a:schemeClr val="tx2"/>
                </a:solidFill>
              </a:rPr>
              <a:t> РФ определяет сроки  и единое расписание</a:t>
            </a:r>
          </a:p>
          <a:p>
            <a:pPr algn="l"/>
            <a:endParaRPr lang="ru-RU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Допускаются  выпускники 9 классов: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</a:t>
            </a:r>
            <a:r>
              <a:rPr lang="ru-RU" dirty="0" smtClean="0">
                <a:solidFill>
                  <a:schemeClr val="tx2"/>
                </a:solidFill>
              </a:rPr>
              <a:t>е имеющие академической  задолженности и  в полном объеме выполнившие учебный план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успешно прошедшие  итоговое собеседование по русскому языку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064896" cy="58326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Итоговое собеседование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по русскому языку ( в школе)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За 2 недели обучающиеся </a:t>
            </a:r>
            <a:r>
              <a:rPr lang="ru-RU" dirty="0">
                <a:solidFill>
                  <a:schemeClr val="tx2"/>
                </a:solidFill>
              </a:rPr>
              <a:t>9 классов пишут </a:t>
            </a:r>
            <a:r>
              <a:rPr lang="ru-RU" dirty="0" smtClean="0">
                <a:solidFill>
                  <a:schemeClr val="tx2"/>
                </a:solidFill>
              </a:rPr>
              <a:t>заявление на похождение итогового собеседования по русскому языку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Дата проведения испытаний: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10 февраля 2021г.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Доп. сроки – 10 марта, 17 мая 2021г</a:t>
            </a:r>
          </a:p>
          <a:p>
            <a:pPr algn="l"/>
            <a:endParaRPr lang="ru-RU" sz="800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Продолжительность собеседования  - 15 минут</a:t>
            </a:r>
          </a:p>
          <a:p>
            <a:pPr algn="l"/>
            <a:endParaRPr lang="ru-RU" sz="800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Оценка:   «зачет» – «незачет»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54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9046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Итоговое собеседование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по русскому языку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Структурные элементы испытаний: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чтение – 2 балла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пересказ -  4 балла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монологические высказывания – 3 балла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диалог – 2 балла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Соблюдение норм русского языка – 8 баллов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Оценка 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«зачет» – от 10 до 19 баллов 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«незачет» - от 0 до 9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583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136904" cy="583264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Подача заявления для участия в  ОГЭ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До 1 марта 2021 года обучающиеся 9 классов пишут заявление, в котором указывают: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выбор учебных предметов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 форму итоговой аттестации – ОГЭ или ГВЭ (ГВЭ могут выбрать лица с ОВЗ, инвалиды и дети-инвалиды)</a:t>
            </a:r>
          </a:p>
          <a:p>
            <a:pPr algn="l"/>
            <a:endParaRPr lang="ru-RU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</a:rPr>
              <a:t>Дают согласие на обработку персональных данных (родители)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24936" cy="5976664"/>
          </a:xfrm>
        </p:spPr>
        <p:txBody>
          <a:bodyPr>
            <a:normAutofit fontScale="77500" lnSpcReduction="20000"/>
          </a:bodyPr>
          <a:lstStyle/>
          <a:p>
            <a:r>
              <a:rPr lang="ru-RU" sz="4600" b="1" dirty="0" smtClean="0">
                <a:solidFill>
                  <a:schemeClr val="tx2"/>
                </a:solidFill>
              </a:rPr>
              <a:t>Предметы ОГЭ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 smtClean="0">
                <a:solidFill>
                  <a:srgbClr val="C00000"/>
                </a:solidFill>
              </a:rPr>
              <a:t>Обязательные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Русский язык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Математика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По выбору ( 2 обязательных предмета)</a:t>
            </a:r>
          </a:p>
          <a:p>
            <a:pPr algn="l"/>
            <a:endParaRPr lang="ru-RU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Обществознание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Физика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Химия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Биология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История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Литература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География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Информатика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Английский язык (письменная и устная части)</a:t>
            </a:r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24936" cy="6120680"/>
          </a:xfrm>
        </p:spPr>
        <p:txBody>
          <a:bodyPr>
            <a:normAutofit fontScale="5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</a:rPr>
              <a:t>Продолжительность экзамена: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Математика, русский язык, литература – 3 ч 55 мин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Обществознание, физика, история, биология, химия – 3 ч 00 мин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Информатика, география – 2 ч 30 мин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Английский язык (письменная часть – 2 ч 00 мин, устная часть – 15 мин)</a:t>
            </a:r>
          </a:p>
          <a:p>
            <a:pPr algn="l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</a:rPr>
              <a:t>Разрешено: паспорт, лекарства, питание(вода..)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err="1" smtClean="0">
                <a:solidFill>
                  <a:schemeClr val="tx2"/>
                </a:solidFill>
              </a:rPr>
              <a:t>Гелевая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или  капиллярная ручка с чернилами черного цвета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На русском языке, литературе – орфографический словарь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На математике – линейка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На физике, биологии – линейка, непрограммируемый калькулятор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На химии- непрограммируемый калькулятор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На географии – непрограммируемый калькулятор, линейка, географический атлас для 8-9 классов </a:t>
            </a:r>
          </a:p>
          <a:p>
            <a:pPr algn="l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</a:rPr>
              <a:t>Запрещено: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Наличие средств связи, электронно-вычислительной техники, фото, аудио  и видеоаппаратуры, справочных материалов, письменных заметок и иных средств хранения и передачи информации;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Вынос из аудитории и ППЭ экзаменационных материалов на бумажном или электронном носителях, их фотографирование;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Оказание содействия другим участникам ОГЭ, в том числе передача им указанных средств и материалов.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24936" cy="612068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 в КИМ ОГЭ 2021: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количество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заданий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уменьшилось на одно и стало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счет объединения заданий  8 и 13. Задание 12 (последовательности) заменено на задание с практическим содержанием.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Суммарное число заданий экзаменационной работы увеличилось с 4 до 5 за счет нового задания базового уровня сложности, требующего анализа самостоятельно выбранного фрагмента предложенного произведения в заданном направлении.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Общее число заданий увеличено  с 21 до 24 . Эти задания нацелены на проверку знаний по всеобщей истории и истории зарубежных стран.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Обществознание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Общее количество заданий не изменилось. Количество заданий с кратким ответом в виде одной цифры сокращено с 14 до 13.Добавлено задание 5 с развёрнутым ответом на анализ визуальной информации. 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Английский язык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Внесены изменения в разделы 1 и 4.  Необходимо написать личное (электронное) письмо в ответ на электронное письмо друга по переписке.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Биология.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Произошло сокращение общего количества заданий с 30 до 29,в первой части работы количество заданий уменьшилось на два, во второй части добавлено одно задание, проверяющее исследовательские умения.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Физика.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Увеличилось число заданий с развёрнутым ответом: добавлена ещё одна задача. </a:t>
            </a:r>
          </a:p>
          <a:p>
            <a:pPr algn="l">
              <a:buFont typeface="Wingdings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Химия.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Внесены изменения в формат заданий 2-5, 8, 12,16.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1144</Words>
  <Application>Microsoft Office PowerPoint</Application>
  <PresentationFormat>Экран (4:3)</PresentationFormat>
  <Paragraphs>209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Итоговые оценки в аттестат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Flur</dc:creator>
  <cp:lastModifiedBy>Flur</cp:lastModifiedBy>
  <cp:revision>46</cp:revision>
  <dcterms:created xsi:type="dcterms:W3CDTF">2019-01-16T15:29:13Z</dcterms:created>
  <dcterms:modified xsi:type="dcterms:W3CDTF">2020-11-10T18:33:21Z</dcterms:modified>
</cp:coreProperties>
</file>