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2" r:id="rId4"/>
    <p:sldId id="289" r:id="rId5"/>
    <p:sldId id="257" r:id="rId6"/>
    <p:sldId id="258" r:id="rId7"/>
    <p:sldId id="259" r:id="rId8"/>
    <p:sldId id="260" r:id="rId9"/>
    <p:sldId id="286" r:id="rId10"/>
    <p:sldId id="287" r:id="rId11"/>
    <p:sldId id="288" r:id="rId12"/>
    <p:sldId id="261" r:id="rId13"/>
    <p:sldId id="279" r:id="rId14"/>
    <p:sldId id="262" r:id="rId15"/>
    <p:sldId id="283" r:id="rId16"/>
    <p:sldId id="271" r:id="rId17"/>
    <p:sldId id="264" r:id="rId18"/>
    <p:sldId id="281" r:id="rId19"/>
    <p:sldId id="290" r:id="rId20"/>
    <p:sldId id="282" r:id="rId21"/>
    <p:sldId id="284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00863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EB31A-6D95-4A8C-9DF2-1AC69EDE9B46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gia.edu.ru/" TargetMode="External"/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992888" cy="5616624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r>
              <a:rPr lang="ru-RU" sz="125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30B0504020000000003" pitchFamily="66" charset="0"/>
                <a:cs typeface="Aharoni" panose="02010803020104030203" pitchFamily="2" charset="-79"/>
              </a:rPr>
              <a:t>ГИА-11</a:t>
            </a:r>
          </a:p>
          <a:p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92696"/>
            <a:ext cx="8784976" cy="5040560"/>
          </a:xfrm>
        </p:spPr>
        <p:txBody>
          <a:bodyPr>
            <a:normAutofit fontScale="47500" lnSpcReduction="20000"/>
          </a:bodyPr>
          <a:lstStyle/>
          <a:p>
            <a:endParaRPr lang="ru-RU" sz="3400" b="1" dirty="0">
              <a:solidFill>
                <a:srgbClr val="C00000"/>
              </a:solidFill>
            </a:endParaRPr>
          </a:p>
          <a:p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КИМ ЕГЭ 2024</a:t>
            </a:r>
          </a:p>
          <a:p>
            <a:pPr algn="l"/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4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Физика. </a:t>
            </a:r>
            <a:r>
              <a:rPr lang="ru-RU" sz="43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структуры ЕГЭ удалено 4 задания. </a:t>
            </a:r>
          </a:p>
          <a:p>
            <a:pPr algn="just"/>
            <a:r>
              <a:rPr lang="ru-RU" sz="43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первичный балл за работу снизился с 54 до 45 баллов. </a:t>
            </a:r>
          </a:p>
          <a:p>
            <a:pPr algn="just">
              <a:buFont typeface="Wingdings" pitchFamily="2" charset="2"/>
              <a:buChar char="q"/>
            </a:pPr>
            <a:r>
              <a:rPr lang="ru-RU" sz="4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Химия. </a:t>
            </a:r>
            <a:r>
              <a:rPr lang="ru-RU" sz="43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нет.</a:t>
            </a:r>
            <a:endParaRPr lang="ru-RU" sz="43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4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Биология.</a:t>
            </a:r>
            <a:r>
              <a:rPr lang="ru-RU" sz="43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структуры экзамена удалено бывшее задание 20, касавшееся тем «Эволюция живой природы. Происхождение человека. Экосистемы и присущие им закономерности. Биосфера». </a:t>
            </a:r>
          </a:p>
          <a:p>
            <a:pPr algn="just"/>
            <a:r>
              <a:rPr lang="ru-RU" sz="43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первичный балл за работу составляет 57 баллов вместо 59 в прошлом году. </a:t>
            </a:r>
          </a:p>
          <a:p>
            <a:pPr algn="just">
              <a:buFont typeface="Wingdings" pitchFamily="2" charset="2"/>
              <a:buChar char="q"/>
            </a:pPr>
            <a:r>
              <a:rPr lang="ru-RU" sz="4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История. </a:t>
            </a:r>
            <a:r>
              <a:rPr lang="ru-RU" sz="43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18 на установление причинно-следственных связей получило более чёткую структуру.</a:t>
            </a:r>
          </a:p>
          <a:p>
            <a:pPr algn="just">
              <a:buFont typeface="Wingdings" pitchFamily="2" charset="2"/>
              <a:buChar char="q"/>
            </a:pPr>
            <a:r>
              <a:rPr lang="ru-RU" sz="4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География. </a:t>
            </a:r>
            <a:r>
              <a:rPr lang="ru-RU" sz="43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Бывшие задания 22 и 23, проверявшие умение экзаменуемого определять азимут и строить профиль, используя топографическую карту, удалены из экзамена по географии в 2024 году. </a:t>
            </a:r>
          </a:p>
          <a:p>
            <a:pPr algn="just"/>
            <a:r>
              <a:rPr lang="ru-RU" sz="43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первичный балл снизился с 43 до 39 баллов. </a:t>
            </a:r>
          </a:p>
          <a:p>
            <a:pPr algn="just">
              <a:buFont typeface="Wingdings" pitchFamily="2" charset="2"/>
              <a:buChar char="q"/>
            </a:pPr>
            <a:endParaRPr lang="ru-RU" sz="43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7566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04664"/>
            <a:ext cx="8784976" cy="5832648"/>
          </a:xfrm>
        </p:spPr>
        <p:txBody>
          <a:bodyPr>
            <a:normAutofit fontScale="55000" lnSpcReduction="20000"/>
          </a:bodyPr>
          <a:lstStyle/>
          <a:p>
            <a:endParaRPr lang="ru-RU" sz="4400" b="1" dirty="0">
              <a:solidFill>
                <a:srgbClr val="C00000"/>
              </a:solidFill>
            </a:endParaRPr>
          </a:p>
          <a:p>
            <a:r>
              <a:rPr lang="ru-RU" sz="3800" b="1" dirty="0">
                <a:solidFill>
                  <a:srgbClr val="C00000"/>
                </a:solidFill>
              </a:rPr>
              <a:t>Изменения в КИМ ЕГЭ </a:t>
            </a:r>
            <a:r>
              <a:rPr lang="ru-RU" sz="3800" b="1" dirty="0" smtClean="0">
                <a:solidFill>
                  <a:srgbClr val="C00000"/>
                </a:solidFill>
              </a:rPr>
              <a:t>2024</a:t>
            </a:r>
            <a:endParaRPr lang="ru-RU" sz="3800" b="1" dirty="0">
              <a:solidFill>
                <a:srgbClr val="C00000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ru-RU" sz="3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Обществознание. </a:t>
            </a:r>
            <a:r>
              <a:rPr lang="ru-RU" sz="3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Изменился один из критериев оценивания задания 24.</a:t>
            </a:r>
          </a:p>
          <a:p>
            <a:pPr algn="l">
              <a:buFont typeface="Wingdings" pitchFamily="2" charset="2"/>
              <a:buChar char="q"/>
            </a:pPr>
            <a:r>
              <a:rPr lang="ru-RU" sz="3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Литература. </a:t>
            </a:r>
            <a:r>
              <a:rPr lang="ru-RU" sz="3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КИМ по литературе 2024 года стало на одно задание меньше — удалили одно из заданий базового уровня сложности. Скорректировано задание 11.4: если раньше экзаменуемые могли использовать любые произведения, чтобы раскрыть тему сочинения, то теперь необходимо выбрать одного из трёх указанных классиков и опираться на его произведения. Изменились критерии оценки заданий с развёрнутым ответом. В частности, повысились требования к соблюдению грамматических норм русского языка.</a:t>
            </a:r>
          </a:p>
          <a:p>
            <a:pPr algn="l"/>
            <a:r>
              <a:rPr lang="ru-RU" sz="3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первичный балл снизился с 53 до 48 баллов. </a:t>
            </a:r>
          </a:p>
          <a:p>
            <a:pPr algn="l">
              <a:buFont typeface="Wingdings" pitchFamily="2" charset="2"/>
              <a:buChar char="q"/>
            </a:pPr>
            <a:r>
              <a:rPr lang="ru-RU" sz="3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Иностранный язык</a:t>
            </a:r>
            <a:r>
              <a:rPr lang="ru-RU" sz="3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Экзаменационные задания по английскому, немецкому, французскому и испанском языкам теперь разделены на два уровня сложности: базовый и высокий. Изменилась формулировка задания 38 из письменной части. Также изменилась формулировка задания 4 устной части экзамена и критерии его оценки. Максимальный балл за задания 1 и 11 уменьшился до 2 баллов, за задания 2 и 10 — до 3 баллов.</a:t>
            </a:r>
          </a:p>
          <a:p>
            <a:pPr algn="l"/>
            <a:r>
              <a:rPr lang="ru-RU" sz="3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первичный балл за экзамены по иностранным языкам уменьшился с 86 до 82 баллов. </a:t>
            </a:r>
          </a:p>
          <a:p>
            <a:pPr algn="l">
              <a:buFont typeface="Wingdings" pitchFamily="2" charset="2"/>
              <a:buChar char="q"/>
            </a:pPr>
            <a:r>
              <a:rPr lang="ru-RU" sz="3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Информатика. </a:t>
            </a:r>
            <a:r>
              <a:rPr lang="ru-RU" sz="3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под номером 13 теперь будет оценивать умение экзаменуемого использовать маску подсети при адресации в соответствии с протоколом IP. </a:t>
            </a:r>
          </a:p>
        </p:txBody>
      </p:sp>
    </p:spTree>
    <p:extLst>
      <p:ext uri="{BB962C8B-B14F-4D97-AF65-F5344CB8AC3E}">
        <p14:creationId xmlns:p14="http://schemas.microsoft.com/office/powerpoint/2010/main" xmlns="" val="2958757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496944" cy="6264696"/>
          </a:xfrm>
        </p:spPr>
        <p:txBody>
          <a:bodyPr>
            <a:normAutofit fontScale="250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ru-RU" sz="7200" b="1" dirty="0">
                <a:solidFill>
                  <a:srgbClr val="C00000"/>
                </a:solidFill>
              </a:rPr>
              <a:t>Продолжительность экзамена:</a:t>
            </a:r>
          </a:p>
          <a:p>
            <a:pPr algn="l">
              <a:buFont typeface="Wingdings" pitchFamily="2" charset="2"/>
              <a:buChar char="ü"/>
            </a:pPr>
            <a:r>
              <a:rPr lang="ru-RU" sz="7200" dirty="0">
                <a:solidFill>
                  <a:schemeClr val="tx2"/>
                </a:solidFill>
              </a:rPr>
              <a:t>Математика  профильная,  физика, информатика, литература , биология – 3 ч 55 мин</a:t>
            </a:r>
          </a:p>
          <a:p>
            <a:pPr algn="l">
              <a:buFont typeface="Wingdings" pitchFamily="2" charset="2"/>
              <a:buChar char="ü"/>
            </a:pPr>
            <a:r>
              <a:rPr lang="ru-RU" sz="7200" dirty="0">
                <a:solidFill>
                  <a:schemeClr val="tx2"/>
                </a:solidFill>
              </a:rPr>
              <a:t>Русский язык, химия, история, обществознание – 3 ч 30 мин</a:t>
            </a:r>
          </a:p>
          <a:p>
            <a:pPr algn="l">
              <a:buFont typeface="Wingdings" pitchFamily="2" charset="2"/>
              <a:buChar char="ü"/>
            </a:pPr>
            <a:r>
              <a:rPr lang="ru-RU" sz="7200" dirty="0">
                <a:solidFill>
                  <a:schemeClr val="tx2"/>
                </a:solidFill>
              </a:rPr>
              <a:t>Математика базовая, география, английский язык (</a:t>
            </a:r>
            <a:r>
              <a:rPr lang="ru-RU" sz="7200" dirty="0" err="1">
                <a:solidFill>
                  <a:schemeClr val="tx2"/>
                </a:solidFill>
              </a:rPr>
              <a:t>письм</a:t>
            </a:r>
            <a:r>
              <a:rPr lang="ru-RU" sz="7200" dirty="0">
                <a:solidFill>
                  <a:schemeClr val="tx2"/>
                </a:solidFill>
              </a:rPr>
              <a:t>.)– 3 ч 00 мин</a:t>
            </a:r>
          </a:p>
          <a:p>
            <a:pPr algn="l">
              <a:buFont typeface="Wingdings" pitchFamily="2" charset="2"/>
              <a:buChar char="ü"/>
            </a:pPr>
            <a:r>
              <a:rPr lang="ru-RU" sz="7200" dirty="0">
                <a:solidFill>
                  <a:schemeClr val="tx2"/>
                </a:solidFill>
              </a:rPr>
              <a:t>Английский язык (устно) – 15 мин</a:t>
            </a:r>
          </a:p>
          <a:p>
            <a:pPr algn="l">
              <a:buFont typeface="Wingdings" pitchFamily="2" charset="2"/>
              <a:buChar char="q"/>
            </a:pPr>
            <a:endParaRPr lang="ru-RU" sz="7200" b="1" dirty="0">
              <a:solidFill>
                <a:srgbClr val="C00000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ru-RU" sz="7200" b="1" dirty="0">
                <a:solidFill>
                  <a:srgbClr val="C00000"/>
                </a:solidFill>
              </a:rPr>
              <a:t>На рабочем столе участника ЕГЭ:  паспорт, лекарства, питание</a:t>
            </a:r>
          </a:p>
          <a:p>
            <a:pPr algn="l">
              <a:buFont typeface="Wingdings" pitchFamily="2" charset="2"/>
              <a:buChar char="ü"/>
            </a:pPr>
            <a:r>
              <a:rPr lang="ru-RU" sz="7200" dirty="0" err="1">
                <a:solidFill>
                  <a:schemeClr val="tx2"/>
                </a:solidFill>
              </a:rPr>
              <a:t>Гелевая</a:t>
            </a:r>
            <a:r>
              <a:rPr lang="ru-RU" sz="7200" dirty="0">
                <a:solidFill>
                  <a:schemeClr val="tx2"/>
                </a:solidFill>
              </a:rPr>
              <a:t>, капиллярная ручка с чернилами черного цвета</a:t>
            </a:r>
          </a:p>
          <a:p>
            <a:pPr algn="l">
              <a:buFont typeface="Wingdings" pitchFamily="2" charset="2"/>
              <a:buChar char="ü"/>
            </a:pPr>
            <a:r>
              <a:rPr lang="ru-RU" sz="7200" dirty="0">
                <a:solidFill>
                  <a:schemeClr val="tx2"/>
                </a:solidFill>
              </a:rPr>
              <a:t>Паспорт без обложки</a:t>
            </a:r>
          </a:p>
          <a:p>
            <a:pPr algn="l">
              <a:buFont typeface="Wingdings" pitchFamily="2" charset="2"/>
              <a:buChar char="ü"/>
            </a:pPr>
            <a:r>
              <a:rPr lang="ru-RU" sz="7200" dirty="0">
                <a:solidFill>
                  <a:schemeClr val="tx2"/>
                </a:solidFill>
              </a:rPr>
              <a:t>Лекарства и питание</a:t>
            </a:r>
          </a:p>
          <a:p>
            <a:pPr algn="l">
              <a:buFont typeface="Wingdings" pitchFamily="2" charset="2"/>
              <a:buChar char="ü"/>
            </a:pPr>
            <a:r>
              <a:rPr lang="ru-RU" sz="7200" dirty="0">
                <a:solidFill>
                  <a:schemeClr val="tx2"/>
                </a:solidFill>
              </a:rPr>
              <a:t>На математике - линейка</a:t>
            </a:r>
          </a:p>
          <a:p>
            <a:pPr algn="l">
              <a:buFont typeface="Wingdings" pitchFamily="2" charset="2"/>
              <a:buChar char="ü"/>
            </a:pPr>
            <a:r>
              <a:rPr lang="ru-RU" sz="7200" dirty="0">
                <a:solidFill>
                  <a:schemeClr val="tx2"/>
                </a:solidFill>
              </a:rPr>
              <a:t>На химии- непрограммируемый калькулятор</a:t>
            </a:r>
          </a:p>
          <a:p>
            <a:pPr algn="l">
              <a:buFont typeface="Wingdings" pitchFamily="2" charset="2"/>
              <a:buChar char="ü"/>
            </a:pPr>
            <a:r>
              <a:rPr lang="ru-RU" sz="7200" dirty="0">
                <a:solidFill>
                  <a:schemeClr val="tx2"/>
                </a:solidFill>
              </a:rPr>
              <a:t>На физике – непрограммируемый калькулятор, линейка</a:t>
            </a:r>
          </a:p>
          <a:p>
            <a:pPr algn="l">
              <a:buFont typeface="Wingdings" pitchFamily="2" charset="2"/>
              <a:buChar char="ü"/>
            </a:pPr>
            <a:r>
              <a:rPr lang="ru-RU" sz="7200" dirty="0">
                <a:solidFill>
                  <a:schemeClr val="tx2"/>
                </a:solidFill>
              </a:rPr>
              <a:t>На географии – непрограммируемый калькулятор, линейка и транспортир</a:t>
            </a:r>
          </a:p>
          <a:p>
            <a:pPr algn="l">
              <a:buFont typeface="Wingdings" pitchFamily="2" charset="2"/>
              <a:buChar char="ü"/>
            </a:pPr>
            <a:endParaRPr lang="ru-RU" sz="7200" dirty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ru-RU" sz="7200" b="1" dirty="0">
                <a:solidFill>
                  <a:srgbClr val="C00000"/>
                </a:solidFill>
              </a:rPr>
              <a:t>Запрещено:</a:t>
            </a:r>
          </a:p>
          <a:p>
            <a:pPr algn="l">
              <a:buFont typeface="Wingdings" pitchFamily="2" charset="2"/>
              <a:buChar char="ü"/>
            </a:pPr>
            <a:r>
              <a:rPr lang="ru-RU" sz="7200" dirty="0">
                <a:solidFill>
                  <a:schemeClr val="tx2"/>
                </a:solidFill>
              </a:rPr>
              <a:t>наличие средств связи, электронно-вычислительной техники, фото, аудио  и видеоаппаратуры, справочных материалов, письменных заметок и иных средств хранения и передачи информации</a:t>
            </a:r>
          </a:p>
          <a:p>
            <a:pPr algn="l">
              <a:buFont typeface="Wingdings" pitchFamily="2" charset="2"/>
              <a:buChar char="ü"/>
            </a:pPr>
            <a:r>
              <a:rPr lang="ru-RU" sz="7200" dirty="0">
                <a:solidFill>
                  <a:schemeClr val="tx2"/>
                </a:solidFill>
              </a:rPr>
              <a:t>вынос из аудитории и ППЭ экзаменационных материалов на бумажном или электронном носителях, их фотографирование;</a:t>
            </a:r>
          </a:p>
          <a:p>
            <a:pPr algn="l">
              <a:buFont typeface="Wingdings" pitchFamily="2" charset="2"/>
              <a:buChar char="ü"/>
            </a:pPr>
            <a:r>
              <a:rPr lang="ru-RU" sz="7200" dirty="0">
                <a:solidFill>
                  <a:schemeClr val="tx2"/>
                </a:solidFill>
              </a:rPr>
              <a:t>оказание содействия другим участникам ЕГЭ, в том числе передача им указанных средств и материалов;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424936" cy="5472608"/>
          </a:xfrm>
        </p:spPr>
        <p:txBody>
          <a:bodyPr>
            <a:normAutofit fontScale="62500" lnSpcReduction="20000"/>
          </a:bodyPr>
          <a:lstStyle/>
          <a:p>
            <a:pPr algn="l">
              <a:defRPr/>
            </a:pPr>
            <a:r>
              <a:rPr lang="ru-RU" dirty="0">
                <a:solidFill>
                  <a:srgbClr val="C00000"/>
                </a:solidFill>
                <a:cs typeface="Times New Roman" pitchFamily="18" charset="0"/>
              </a:rPr>
              <a:t>Допуск обучающихся в ППЭ осуществляется только при наличии документов, удостоверяющих  личность (</a:t>
            </a:r>
            <a:r>
              <a:rPr lang="ru-RU" b="1" dirty="0">
                <a:solidFill>
                  <a:srgbClr val="C00000"/>
                </a:solidFill>
                <a:cs typeface="Times New Roman" pitchFamily="18" charset="0"/>
              </a:rPr>
              <a:t>паспорт</a:t>
            </a:r>
            <a:r>
              <a:rPr lang="ru-RU" dirty="0">
                <a:solidFill>
                  <a:srgbClr val="C00000"/>
                </a:solidFill>
                <a:cs typeface="Times New Roman" pitchFamily="18" charset="0"/>
              </a:rPr>
              <a:t>)</a:t>
            </a:r>
          </a:p>
          <a:p>
            <a:pPr algn="l">
              <a:defRPr/>
            </a:pPr>
            <a:endParaRPr lang="ru-RU" dirty="0">
              <a:solidFill>
                <a:srgbClr val="C00000"/>
              </a:solidFill>
              <a:cs typeface="Times New Roman" pitchFamily="18" charset="0"/>
            </a:endParaRPr>
          </a:p>
          <a:p>
            <a:pPr algn="l">
              <a:defRPr/>
            </a:pPr>
            <a:r>
              <a:rPr lang="ru-RU" dirty="0">
                <a:solidFill>
                  <a:srgbClr val="C00000"/>
                </a:solidFill>
                <a:cs typeface="Times New Roman" pitchFamily="18" charset="0"/>
              </a:rPr>
              <a:t>ППЭ оборудуются :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C00000"/>
                </a:solidFill>
                <a:cs typeface="Times New Roman" pitchFamily="18" charset="0"/>
              </a:rPr>
              <a:t>стационарными и переносными металлоискателями;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C00000"/>
                </a:solidFill>
                <a:cs typeface="Times New Roman" pitchFamily="18" charset="0"/>
              </a:rPr>
              <a:t>системами видеонаблюдения;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C00000"/>
                </a:solidFill>
                <a:cs typeface="Times New Roman" pitchFamily="18" charset="0"/>
              </a:rPr>
              <a:t>системами подавления сигналов мобильной связи.</a:t>
            </a:r>
          </a:p>
          <a:p>
            <a:pPr algn="l">
              <a:buFont typeface="Wingdings" pitchFamily="2" charset="2"/>
              <a:buChar char="q"/>
              <a:defRPr/>
            </a:pPr>
            <a:endParaRPr lang="ru-RU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q"/>
              <a:defRPr/>
            </a:pPr>
            <a:r>
              <a:rPr lang="ru-RU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Во время экзамена обучающиеся не общаются друг с другом, свободно не перемещаются по аудитории</a:t>
            </a:r>
          </a:p>
          <a:p>
            <a:pPr algn="l">
              <a:buFont typeface="Wingdings" pitchFamily="2" charset="2"/>
              <a:buChar char="q"/>
              <a:defRPr/>
            </a:pPr>
            <a:r>
              <a:rPr lang="ru-RU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Во время экзамена обучающиеся выходят из аудитории и перемещаются по ППЭ в сопровождении одного из организаторов вне аудитории</a:t>
            </a:r>
          </a:p>
          <a:p>
            <a:pPr algn="l">
              <a:buFont typeface="Wingdings" pitchFamily="2" charset="2"/>
              <a:buChar char="q"/>
              <a:defRPr/>
            </a:pPr>
            <a:r>
              <a:rPr lang="ru-RU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При выходе из аудитории обучающиеся оставляют экзаменационные материалы и черновики на рабочем столе</a:t>
            </a:r>
          </a:p>
          <a:p>
            <a:pPr algn="l">
              <a:buFont typeface="Wingdings" pitchFamily="2" charset="2"/>
              <a:buChar char="q"/>
              <a:defRPr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Лица, допустившие нарушение установленного порядка проведения ГИА, 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удаляются с экзамена и не допускаются к повторной сдаче экзамена. </a:t>
            </a:r>
          </a:p>
          <a:p>
            <a:pPr algn="l">
              <a:buFont typeface="Wingdings" pitchFamily="2" charset="2"/>
              <a:buChar char="q"/>
              <a:defRPr/>
            </a:pPr>
            <a:endParaRPr lang="ru-RU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8064896" cy="583264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Апелляция о нарушении установленного порядка проведения ЕГЭ</a:t>
            </a:r>
          </a:p>
          <a:p>
            <a:endParaRPr lang="ru-RU" b="1" dirty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Подается участником ЕГЭ в день экзамена, не покидая пункта проведения экзаменов</a:t>
            </a:r>
          </a:p>
          <a:p>
            <a:pPr algn="l"/>
            <a:endParaRPr lang="ru-RU" sz="1100" dirty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Конфликтная комиссия рассматривает апелляцию не более 2-х рабочих дней с момента ее подачи</a:t>
            </a:r>
          </a:p>
          <a:p>
            <a:pPr algn="l"/>
            <a:endParaRPr lang="ru-RU" sz="1000" dirty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 В случае удовлетворения апелляции результат ЕГЭ участника аннулируется, и участнику предоставляется возможность сдать ЕГЭ по данному предмету в другой день, предусмотренный расписанием.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2007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Минимальное количество баллов ЕГЭ </a:t>
            </a:r>
            <a:br>
              <a:rPr lang="ru-RU" sz="27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 поступлении в </a:t>
            </a:r>
            <a:r>
              <a:rPr lang="ru-RU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ВУЗ</a:t>
            </a:r>
            <a:r>
              <a:rPr lang="ru-RU" sz="27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dirty="0">
                <a:solidFill>
                  <a:srgbClr val="1F262D"/>
                </a:solidFill>
                <a:effectLst/>
                <a:latin typeface="Verdana"/>
              </a:rPr>
              <a:t/>
            </a:r>
            <a:br>
              <a:rPr lang="ru-RU" dirty="0">
                <a:solidFill>
                  <a:srgbClr val="1F262D"/>
                </a:solidFill>
                <a:effectLst/>
                <a:latin typeface="Verdana"/>
              </a:rPr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835696" y="1052736"/>
          <a:ext cx="5232582" cy="419324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162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649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1F497D"/>
                          </a:solidFill>
                          <a:latin typeface="+mn-lt"/>
                        </a:rPr>
                        <a:t>Предмет</a:t>
                      </a:r>
                    </a:p>
                  </a:txBody>
                  <a:tcPr marL="66623" marR="66623" marT="33311" marB="333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1F497D"/>
                          </a:solidFill>
                          <a:latin typeface="+mn-lt"/>
                        </a:rPr>
                        <a:t>Тестовый балл</a:t>
                      </a:r>
                    </a:p>
                  </a:txBody>
                  <a:tcPr marL="66623" marR="66623" marT="33311" marB="3331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649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1F497D"/>
                          </a:solidFill>
                          <a:latin typeface="+mn-lt"/>
                        </a:rPr>
                        <a:t>Русский язык</a:t>
                      </a:r>
                    </a:p>
                  </a:txBody>
                  <a:tcPr marL="66623" marR="66623" marT="33311" marB="333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+mn-lt"/>
                        </a:rPr>
                        <a:t>40</a:t>
                      </a:r>
                    </a:p>
                  </a:txBody>
                  <a:tcPr marL="66623" marR="66623" marT="33311" marB="33311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636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1F497D"/>
                          </a:solidFill>
                          <a:latin typeface="+mn-lt"/>
                        </a:rPr>
                        <a:t>Математика профиль</a:t>
                      </a:r>
                    </a:p>
                  </a:txBody>
                  <a:tcPr marL="66623" marR="66623" marT="33311" marB="333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+mn-lt"/>
                        </a:rPr>
                        <a:t>39</a:t>
                      </a:r>
                    </a:p>
                  </a:txBody>
                  <a:tcPr marL="66623" marR="66623" marT="33311" marB="33311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649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1F497D"/>
                          </a:solidFill>
                          <a:latin typeface="+mn-lt"/>
                        </a:rPr>
                        <a:t>Обществознание</a:t>
                      </a:r>
                    </a:p>
                  </a:txBody>
                  <a:tcPr marL="66623" marR="66623" marT="33311" marB="333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1F497D"/>
                          </a:solidFill>
                          <a:latin typeface="+mn-lt"/>
                        </a:rPr>
                        <a:t>45</a:t>
                      </a:r>
                    </a:p>
                  </a:txBody>
                  <a:tcPr marL="66623" marR="66623" marT="33311" marB="33311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649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1F497D"/>
                          </a:solidFill>
                          <a:latin typeface="+mn-lt"/>
                        </a:rPr>
                        <a:t>Биология</a:t>
                      </a:r>
                    </a:p>
                  </a:txBody>
                  <a:tcPr marL="66623" marR="66623" marT="33311" marB="333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1F497D"/>
                          </a:solidFill>
                          <a:latin typeface="+mn-lt"/>
                        </a:rPr>
                        <a:t>39</a:t>
                      </a:r>
                    </a:p>
                  </a:txBody>
                  <a:tcPr marL="66623" marR="66623" marT="33311" marB="33311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649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1F497D"/>
                          </a:solidFill>
                          <a:latin typeface="+mn-lt"/>
                        </a:rPr>
                        <a:t>История</a:t>
                      </a:r>
                    </a:p>
                  </a:txBody>
                  <a:tcPr marL="66623" marR="66623" marT="33311" marB="333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1F497D"/>
                          </a:solidFill>
                          <a:latin typeface="+mn-lt"/>
                        </a:rPr>
                        <a:t>35</a:t>
                      </a:r>
                    </a:p>
                  </a:txBody>
                  <a:tcPr marL="66623" marR="66623" marT="33311" marB="33311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649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1F497D"/>
                          </a:solidFill>
                          <a:latin typeface="+mn-lt"/>
                        </a:rPr>
                        <a:t>Химия</a:t>
                      </a:r>
                    </a:p>
                  </a:txBody>
                  <a:tcPr marL="66623" marR="66623" marT="33311" marB="333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1F497D"/>
                          </a:solidFill>
                          <a:latin typeface="+mn-lt"/>
                        </a:rPr>
                        <a:t>39</a:t>
                      </a:r>
                    </a:p>
                  </a:txBody>
                  <a:tcPr marL="66623" marR="66623" marT="33311" marB="33311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6492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1F497D"/>
                          </a:solidFill>
                          <a:latin typeface="+mn-lt"/>
                        </a:rPr>
                        <a:t>Физика</a:t>
                      </a:r>
                    </a:p>
                  </a:txBody>
                  <a:tcPr marL="66623" marR="66623" marT="33311" marB="333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1F497D"/>
                          </a:solidFill>
                          <a:latin typeface="+mn-lt"/>
                        </a:rPr>
                        <a:t>39</a:t>
                      </a:r>
                    </a:p>
                  </a:txBody>
                  <a:tcPr marL="66623" marR="66623" marT="33311" marB="33311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6361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1F497D"/>
                          </a:solidFill>
                          <a:latin typeface="+mn-lt"/>
                        </a:rPr>
                        <a:t>Информатика и ИКТ</a:t>
                      </a:r>
                    </a:p>
                  </a:txBody>
                  <a:tcPr marL="66623" marR="66623" marT="33311" marB="333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1F497D"/>
                          </a:solidFill>
                          <a:latin typeface="+mn-lt"/>
                        </a:rPr>
                        <a:t>44</a:t>
                      </a:r>
                    </a:p>
                  </a:txBody>
                  <a:tcPr marL="66623" marR="66623" marT="33311" marB="33311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6492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1F497D"/>
                          </a:solidFill>
                          <a:latin typeface="+mn-lt"/>
                        </a:rPr>
                        <a:t>Литература</a:t>
                      </a:r>
                    </a:p>
                  </a:txBody>
                  <a:tcPr marL="66623" marR="66623" marT="33311" marB="333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1F497D"/>
                          </a:solidFill>
                          <a:latin typeface="+mn-lt"/>
                        </a:rPr>
                        <a:t>40</a:t>
                      </a:r>
                    </a:p>
                  </a:txBody>
                  <a:tcPr marL="66623" marR="66623" marT="33311" marB="33311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6492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1F497D"/>
                          </a:solidFill>
                          <a:latin typeface="+mn-lt"/>
                        </a:rPr>
                        <a:t>География</a:t>
                      </a:r>
                    </a:p>
                  </a:txBody>
                  <a:tcPr marL="66623" marR="66623" marT="33311" marB="333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1F497D"/>
                          </a:solidFill>
                          <a:latin typeface="+mn-lt"/>
                        </a:rPr>
                        <a:t>40</a:t>
                      </a:r>
                    </a:p>
                  </a:txBody>
                  <a:tcPr marL="66623" marR="66623" marT="33311" marB="33311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66361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1F497D"/>
                          </a:solidFill>
                          <a:latin typeface="+mn-lt"/>
                        </a:rPr>
                        <a:t>Иностранные языки</a:t>
                      </a:r>
                    </a:p>
                  </a:txBody>
                  <a:tcPr marL="66623" marR="66623" marT="33311" marB="333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1F497D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L="66623" marR="66623" marT="33311" marB="33311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835696" y="5301208"/>
            <a:ext cx="532859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Для получения аттестата:</a:t>
            </a:r>
          </a:p>
          <a:p>
            <a:r>
              <a:rPr lang="ru-RU" dirty="0">
                <a:solidFill>
                  <a:srgbClr val="C00000"/>
                </a:solidFill>
              </a:rPr>
              <a:t>Русский язык - 24</a:t>
            </a:r>
          </a:p>
          <a:p>
            <a:r>
              <a:rPr lang="ru-RU" dirty="0">
                <a:solidFill>
                  <a:srgbClr val="C00000"/>
                </a:solidFill>
              </a:rPr>
              <a:t>Математика - 27</a:t>
            </a:r>
          </a:p>
          <a:p>
            <a:r>
              <a:rPr lang="ru-RU" dirty="0">
                <a:solidFill>
                  <a:srgbClr val="C00000"/>
                </a:solidFill>
              </a:rPr>
              <a:t>Математика база - 3(оценка) – не менее 7 баллов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352928" cy="604867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Минимальные пороги 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C00000"/>
                </a:solidFill>
              </a:rPr>
              <a:t>К повторной сдаче ЕГЭ в резервные сроки допускаются: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участники ЕГЭ, получившие неудовлетворительный результат по одному из обязательных предметов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не явившиеся на экзамен по уважительной причине, которую можно подтвердить документально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лица, которые не смогли закончить экзаменационную работу по уважительной причине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ученики, чьи результаты были аннулированы не по их вине </a:t>
            </a:r>
          </a:p>
          <a:p>
            <a:pPr algn="l"/>
            <a:endParaRPr lang="ru-RU" dirty="0">
              <a:solidFill>
                <a:schemeClr val="tx2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C00000"/>
                </a:solidFill>
              </a:rPr>
              <a:t>Если 11-классник получил неудовлетворительный результат по двум обязательным предметам, либо получил повторно неудовлетворительный результат в резервные сроки, то он допускается к пересдаче не ранее 1 сентября текущего года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C00000"/>
                </a:solidFill>
              </a:rPr>
              <a:t>Предметы по выбору в текущем году не пересдаются</a:t>
            </a:r>
          </a:p>
          <a:p>
            <a:pPr algn="l"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01434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208912" cy="612068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Апелляции о несогласии с выставленными баллами</a:t>
            </a:r>
          </a:p>
          <a:p>
            <a:endParaRPr lang="ru-RU" b="1" dirty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Апелляция о несогласии с результатами ЕГЭ подается в течение 2-х рабочих дней после официального объявления результатов экзамена. Конфликтная комиссия рассматривает апелляцию не более 4-х рабочих дней с момента ее подачи</a:t>
            </a:r>
          </a:p>
          <a:p>
            <a:pPr algn="l">
              <a:buFont typeface="Wingdings" pitchFamily="2" charset="2"/>
              <a:buChar char="ü"/>
            </a:pPr>
            <a:endParaRPr lang="ru-RU" dirty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Апелляция о несогласии с результатами ЕГЭ подается выпускником в конфликтную комиссию</a:t>
            </a:r>
          </a:p>
          <a:p>
            <a:pPr algn="l"/>
            <a:endParaRPr lang="ru-RU" dirty="0">
              <a:solidFill>
                <a:srgbClr val="C00000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Результатом рассмотрения может быть:</a:t>
            </a:r>
          </a:p>
          <a:p>
            <a:pPr algn="l">
              <a:buFont typeface="Arial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отклонение апелляции и сохранение выставленных баллов</a:t>
            </a:r>
          </a:p>
          <a:p>
            <a:pPr algn="l">
              <a:buFont typeface="Arial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удовлетворение апелляции и выставление других баллов как в сторону увеличения, так и в сторону уменьшения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424936" cy="481806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ru-RU" sz="4000" dirty="0">
                <a:solidFill>
                  <a:srgbClr val="C00000"/>
                </a:solidFill>
                <a:cs typeface="Times New Roman" panose="02020603050405020304" pitchFamily="18" charset="0"/>
              </a:rPr>
              <a:t>Итоговые оценки в аттестат </a:t>
            </a:r>
            <a:r>
              <a:rPr lang="ru-RU" sz="4000" dirty="0">
                <a:solidFill>
                  <a:srgbClr val="1F497D"/>
                </a:solidFill>
                <a:cs typeface="Times New Roman" panose="02020603050405020304" pitchFamily="18" charset="0"/>
              </a:rPr>
              <a:t>определяются как среднее арифметическое полугодовых и годовых отметок за 10 и 11 классы </a:t>
            </a:r>
            <a:r>
              <a:rPr lang="ru-RU" sz="3600" dirty="0">
                <a:solidFill>
                  <a:srgbClr val="1F497D"/>
                </a:solidFill>
                <a:cs typeface="Times New Roman" panose="02020603050405020304" pitchFamily="18" charset="0"/>
              </a:rPr>
              <a:t>и выставляются целыми числами </a:t>
            </a:r>
            <a:r>
              <a:rPr lang="ru-RU" sz="4000" dirty="0">
                <a:solidFill>
                  <a:srgbClr val="1F497D"/>
                </a:solidFill>
                <a:cs typeface="Times New Roman" panose="02020603050405020304" pitchFamily="18" charset="0"/>
              </a:rPr>
              <a:t>в соответствии с правилами математического округления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4000" dirty="0">
                <a:solidFill>
                  <a:srgbClr val="C00000"/>
                </a:solidFill>
              </a:rPr>
              <a:t>Медаль «За особые успехи в учении» </a:t>
            </a:r>
            <a:r>
              <a:rPr lang="ru-RU" sz="4000" dirty="0">
                <a:solidFill>
                  <a:srgbClr val="1F497D"/>
                </a:solidFill>
              </a:rPr>
              <a:t>выпускники, успешно прошедшим ГИА и имеющие итоговые оценки «отлично» по всем предметам, набравшие не менее 70 баллов </a:t>
            </a:r>
            <a:r>
              <a:rPr lang="ru-RU" sz="3600" dirty="0">
                <a:solidFill>
                  <a:srgbClr val="1F497D"/>
                </a:solidFill>
              </a:rPr>
              <a:t>на ЕГЭ соответственно по русскому языку и математике профильного уровня или 5 баллов (отметка) на ЕГЭ по математике базового уровня</a:t>
            </a:r>
            <a:endParaRPr lang="ru-RU" sz="4000" dirty="0">
              <a:solidFill>
                <a:srgbClr val="1F497D"/>
              </a:solidFill>
            </a:endParaRPr>
          </a:p>
          <a:p>
            <a:pPr>
              <a:buFont typeface="Wingdings" pitchFamily="2" charset="2"/>
              <a:buChar char="q"/>
              <a:defRPr/>
            </a:pPr>
            <a:endParaRPr lang="ru-RU" sz="40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992888" cy="561662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расписания ЕГЭ – 2024</a:t>
            </a:r>
            <a:endParaRPr lang="ru-RU" sz="18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8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мая – география, литература, химия;</a:t>
            </a:r>
          </a:p>
          <a:p>
            <a:pPr algn="l"/>
            <a:r>
              <a:rPr lang="ru-RU" sz="18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мая – русский язык;</a:t>
            </a:r>
          </a:p>
          <a:p>
            <a:pPr algn="l"/>
            <a:r>
              <a:rPr lang="ru-RU" sz="18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июня – математика базового и профильного уровней;</a:t>
            </a:r>
            <a:br>
              <a:rPr lang="ru-RU" sz="18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8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июня – история, физика;</a:t>
            </a:r>
            <a:br>
              <a:rPr lang="ru-RU" sz="18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8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июня – обществознание;</a:t>
            </a:r>
            <a:br>
              <a:rPr lang="ru-RU" sz="18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8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июня – иностранные языки (за исключением раздела «Говорение»), биология;</a:t>
            </a:r>
            <a:br>
              <a:rPr lang="ru-RU" sz="18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8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16, 17 июня – иностранные языки (раздел «Говорение»);</a:t>
            </a:r>
            <a:br>
              <a:rPr lang="ru-RU" sz="18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8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19, 20  июня – информатика и информационно-коммуникационные технологии (ИКТ);</a:t>
            </a:r>
          </a:p>
        </p:txBody>
      </p:sp>
    </p:spTree>
    <p:extLst>
      <p:ext uri="{BB962C8B-B14F-4D97-AF65-F5344CB8AC3E}">
        <p14:creationId xmlns:p14="http://schemas.microsoft.com/office/powerpoint/2010/main" xmlns="" val="1864713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992888" cy="561662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Единый государственный экзамен</a:t>
            </a:r>
          </a:p>
          <a:p>
            <a:endParaRPr lang="ru-RU" dirty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ru-RU" dirty="0" err="1">
                <a:solidFill>
                  <a:schemeClr val="tx2"/>
                </a:solidFill>
              </a:rPr>
              <a:t>Минобрнауки</a:t>
            </a:r>
            <a:r>
              <a:rPr lang="ru-RU" dirty="0">
                <a:solidFill>
                  <a:schemeClr val="tx2"/>
                </a:solidFill>
              </a:rPr>
              <a:t> России определяет сроки   и единое расписание проведения ЕГЭ</a:t>
            </a:r>
          </a:p>
          <a:p>
            <a:pPr algn="l"/>
            <a:endParaRPr lang="ru-RU" dirty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К   ЕГЭ допускаются  выпускники текущего года: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не имеющие академической  задолженности и  в полном объеме выполнившие учебный план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успешно написавшие итоговое сочинение </a:t>
            </a:r>
          </a:p>
        </p:txBody>
      </p:sp>
    </p:spTree>
    <p:extLst>
      <p:ext uri="{BB962C8B-B14F-4D97-AF65-F5344CB8AC3E}">
        <p14:creationId xmlns:p14="http://schemas.microsoft.com/office/powerpoint/2010/main" xmlns="" val="1665075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280920" cy="6120680"/>
          </a:xfrm>
        </p:spPr>
        <p:txBody>
          <a:bodyPr>
            <a:normAutofit/>
          </a:bodyPr>
          <a:lstStyle/>
          <a:p>
            <a:pPr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>
              <a:defRPr/>
            </a:pP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>
              <a:defRPr/>
            </a:pPr>
            <a:endParaRPr lang="ru-RU" sz="2400" b="1" i="1" dirty="0">
              <a:latin typeface="Times New Roman" pitchFamily="18" charset="0"/>
              <a:hlinkClick r:id="rId3"/>
            </a:endParaRPr>
          </a:p>
          <a:p>
            <a:pPr>
              <a:defRPr/>
            </a:pPr>
            <a:r>
              <a:rPr lang="en-US" sz="2400" b="1" i="1" dirty="0">
                <a:latin typeface="Times New Roman" pitchFamily="18" charset="0"/>
                <a:hlinkClick r:id="rId3"/>
              </a:rPr>
              <a:t>http</a:t>
            </a:r>
            <a:r>
              <a:rPr lang="ru-RU" sz="2400" b="1" i="1" dirty="0">
                <a:latin typeface="Times New Roman" pitchFamily="18" charset="0"/>
                <a:hlinkClick r:id="rId3"/>
              </a:rPr>
              <a:t>://</a:t>
            </a:r>
            <a:r>
              <a:rPr lang="en-US" sz="2400" b="1" i="1" dirty="0">
                <a:latin typeface="Times New Roman" pitchFamily="18" charset="0"/>
                <a:hlinkClick r:id="rId3"/>
              </a:rPr>
              <a:t>gia.edu.ru</a:t>
            </a:r>
            <a:r>
              <a:rPr lang="ru-RU" sz="2400" b="1" i="1" dirty="0">
                <a:latin typeface="Times New Roman" pitchFamily="18" charset="0"/>
              </a:rPr>
              <a:t>    </a:t>
            </a:r>
          </a:p>
          <a:p>
            <a:pPr>
              <a:defRPr/>
            </a:pPr>
            <a:r>
              <a:rPr lang="ru-RU" sz="24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Информационный портал</a:t>
            </a:r>
          </a:p>
          <a:p>
            <a:pPr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  <a:hlinkClick r:id="rId2"/>
              </a:rPr>
              <a:t>http://www.fipi.ru/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Открытый банк заданий ЕГЭ</a:t>
            </a:r>
          </a:p>
          <a:p>
            <a:pPr>
              <a:defRPr/>
            </a:pPr>
            <a:r>
              <a:rPr lang="ru-RU" sz="24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Новые демоверсии ЕГЭ-2024</a:t>
            </a:r>
          </a:p>
          <a:p>
            <a:pPr>
              <a:defRPr/>
            </a:pPr>
            <a:r>
              <a:rPr lang="ru-RU" sz="24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Об изменениях в КИМ ЕГЭ</a:t>
            </a:r>
          </a:p>
          <a:p>
            <a:pPr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b="1" i="1" dirty="0">
              <a:latin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260648"/>
            <a:ext cx="7427168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Полезные</a:t>
            </a:r>
            <a:r>
              <a:rPr kumimoji="0" lang="ru-RU" sz="44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сайты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55776" y="332656"/>
            <a:ext cx="5131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Предварительный выбор предметов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5451181"/>
              </p:ext>
            </p:extLst>
          </p:nvPr>
        </p:nvGraphicFramePr>
        <p:xfrm>
          <a:off x="1331641" y="908720"/>
          <a:ext cx="6480719" cy="5286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49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507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649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7695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классы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9309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800" b="1" u="none" strike="noStrike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 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507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6488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профильная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1510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базовая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507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</a:p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2873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2873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5715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</a:p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846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1684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15715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800" b="1" i="0" u="none" strike="noStrike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8388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ГВЭ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665225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992888" cy="5616624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r>
              <a:rPr lang="ru-RU" sz="96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  <a:cs typeface="Aharoni" panose="02010803020104030203" pitchFamily="2" charset="-79"/>
              </a:rPr>
              <a:t>Удачи!</a:t>
            </a:r>
          </a:p>
          <a:p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576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568952" cy="6120680"/>
          </a:xfrm>
        </p:spPr>
        <p:txBody>
          <a:bodyPr>
            <a:normAutofit fontScale="77500" lnSpcReduction="20000"/>
          </a:bodyPr>
          <a:lstStyle/>
          <a:p>
            <a:r>
              <a:rPr lang="ru-RU" sz="4400" b="1" dirty="0">
                <a:solidFill>
                  <a:srgbClr val="C00000"/>
                </a:solidFill>
              </a:rPr>
              <a:t>Итоговое сочинение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>
              <a:solidFill>
                <a:schemeClr val="tx2"/>
              </a:solidFill>
            </a:endParaRPr>
          </a:p>
          <a:p>
            <a:pPr algn="l"/>
            <a:r>
              <a:rPr lang="ru-RU" b="1" dirty="0">
                <a:solidFill>
                  <a:schemeClr val="tx2"/>
                </a:solidFill>
              </a:rPr>
              <a:t>Не менее чем за 2 недели </a:t>
            </a:r>
            <a:r>
              <a:rPr lang="ru-RU" b="1" dirty="0">
                <a:solidFill>
                  <a:srgbClr val="1F497D"/>
                </a:solidFill>
              </a:rPr>
              <a:t>подается</a:t>
            </a:r>
            <a:r>
              <a:rPr lang="ru-RU" b="1" dirty="0">
                <a:solidFill>
                  <a:schemeClr val="tx2"/>
                </a:solidFill>
              </a:rPr>
              <a:t> заявление  и согласие на обработку персональных данных</a:t>
            </a:r>
          </a:p>
          <a:p>
            <a:endParaRPr lang="ru-RU" sz="1200" b="1" dirty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Итоговое сочинение </a:t>
            </a:r>
          </a:p>
          <a:p>
            <a:pPr algn="l"/>
            <a:r>
              <a:rPr lang="ru-RU" dirty="0">
                <a:solidFill>
                  <a:schemeClr val="tx2"/>
                </a:solidFill>
              </a:rPr>
              <a:t>(</a:t>
            </a:r>
            <a:r>
              <a:rPr lang="ru-RU" i="1" dirty="0">
                <a:solidFill>
                  <a:schemeClr val="tx2"/>
                </a:solidFill>
              </a:rPr>
              <a:t>оценка «зачет»-«незачет»,  допуск к ЕГЭ)</a:t>
            </a:r>
          </a:p>
          <a:p>
            <a:endParaRPr lang="ru-RU" b="1" dirty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Даты проведения испытаний: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  6 декабря 2023г.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  7 февраля 2024г.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  10 апреля 2024г.</a:t>
            </a:r>
          </a:p>
          <a:p>
            <a:pPr algn="l"/>
            <a:endParaRPr lang="ru-RU" dirty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Продолжительность выполнения работы  - 3 часа 55 минут</a:t>
            </a:r>
          </a:p>
          <a:p>
            <a:pPr algn="l"/>
            <a:endParaRPr lang="ru-RU" dirty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Время начала работы – 10.00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72071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7992888" cy="4779864"/>
          </a:xfrm>
        </p:spPr>
        <p:txBody>
          <a:bodyPr>
            <a:no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</a:p>
          <a:p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ЗАКРЫТОГО БАНКА ТЕМ ИТОГОВОГО СОЧИНЕНИЯ</a:t>
            </a:r>
          </a:p>
          <a:p>
            <a:pPr algn="just"/>
            <a:r>
              <a:rPr lang="ru-RU" sz="1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Комплекты тем итогового сочинения с 2023/24 учебного года формируются из закрытого банк тем итогового сочинения. Он включает более полутора тысяч тем сочинений прошлых лет. Ниже перечислены названия разделов и подразделов банка тем итогового сочинения.</a:t>
            </a:r>
          </a:p>
          <a:p>
            <a:pPr algn="l"/>
            <a:r>
              <a:rPr lang="ru-RU" sz="1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u-RU" sz="1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 и подразделы</a:t>
            </a:r>
          </a:p>
          <a:p>
            <a:pPr algn="just"/>
            <a:endParaRPr lang="ru-RU" sz="14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каждый комплект тем итогового сочинения будут включены по две темы из каждого раздела банка:</a:t>
            </a:r>
          </a:p>
          <a:p>
            <a:pPr algn="just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1, 2 «Духовно-нравственные ориентиры в жизни человека».</a:t>
            </a:r>
          </a:p>
          <a:p>
            <a:pPr algn="just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3, 4 «Семья, общество, Отечество в жизни человека».</a:t>
            </a:r>
          </a:p>
          <a:p>
            <a:pPr algn="just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5, 6 «Природа и культура в жизни человека».</a:t>
            </a:r>
          </a:p>
        </p:txBody>
      </p:sp>
      <p:pic>
        <p:nvPicPr>
          <p:cNvPr id="1028" name="Picture 4" descr="Новый список тем итогового сочинения 2024 года">
            <a:extLst>
              <a:ext uri="{FF2B5EF4-FFF2-40B4-BE49-F238E27FC236}">
                <a16:creationId xmlns:a16="http://schemas.microsoft.com/office/drawing/2014/main" xmlns="" id="{4680802E-B274-49A5-B7BE-15C2BFD01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6264696" cy="298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75169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04664"/>
            <a:ext cx="8064896" cy="561662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Подача заявления для участия ЕГЭ</a:t>
            </a:r>
          </a:p>
          <a:p>
            <a:endParaRPr lang="ru-RU" b="1" dirty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До 1 февраля 2024 года обучающиеся                        11 классов пишут заявление, в котором указывают: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Выбор учебных предметов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Уровень ЕГЭ по математике(базовая или профильная)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Форма итоговой аттестации – ЕГЭ или ГВЭ (ГВЭ могут выбрать лица с ОВЗ, инвалиды и дети-инвалиды</a:t>
            </a:r>
          </a:p>
          <a:p>
            <a:pPr algn="l"/>
            <a:endParaRPr lang="ru-RU" dirty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Дают согласие на обработку персональных данных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32656"/>
            <a:ext cx="8712968" cy="612068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Обязательные предметы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Русский язык</a:t>
            </a:r>
          </a:p>
          <a:p>
            <a:pPr algn="l"/>
            <a:endParaRPr lang="ru-RU" dirty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Математика (базовый или профильный):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базовый уровень дает возможность получить аттестат о среднем образовании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профильный уровень необходим для поступления в ВУЗ, где математика внесена в перечень обязательных вступительных испытаний</a:t>
            </a:r>
          </a:p>
          <a:p>
            <a:pPr algn="l"/>
            <a:endParaRPr lang="ru-RU" dirty="0">
              <a:solidFill>
                <a:schemeClr val="tx2"/>
              </a:solidFill>
            </a:endParaRPr>
          </a:p>
          <a:p>
            <a:pPr algn="l"/>
            <a:r>
              <a:rPr lang="ru-RU" sz="2800" i="1" u="sng" dirty="0">
                <a:solidFill>
                  <a:srgbClr val="C00000"/>
                </a:solidFill>
              </a:rPr>
              <a:t>Новое изменение:</a:t>
            </a:r>
          </a:p>
          <a:p>
            <a:pPr algn="l"/>
            <a:r>
              <a:rPr lang="ru-RU" sz="2800" i="1" dirty="0">
                <a:solidFill>
                  <a:srgbClr val="C00000"/>
                </a:solidFill>
              </a:rPr>
              <a:t>Можно изменить уровень сложности ЕГЭ по математике с базового на профильный и наоборот. Подать заявление на замену нужно не позднее, чем за 2 недели до экзамена.</a:t>
            </a:r>
          </a:p>
          <a:p>
            <a:pPr algn="l">
              <a:buFont typeface="Wingdings" pitchFamily="2" charset="2"/>
              <a:buChar char="ü"/>
            </a:pPr>
            <a:endParaRPr lang="ru-RU" dirty="0"/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88640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chemeClr val="tx2"/>
                </a:solidFill>
              </a:rPr>
              <a:t>ЕГЭ будет проходить в три этапа: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</a:rPr>
              <a:t>досрочный (весной)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</a:rPr>
              <a:t>основной (летом)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</a:rPr>
              <a:t>дополнительный(осенью)</a:t>
            </a:r>
          </a:p>
          <a:p>
            <a:endParaRPr lang="ru-RU" sz="2000" b="1" dirty="0">
              <a:solidFill>
                <a:schemeClr val="tx2"/>
              </a:solidFill>
            </a:endParaRPr>
          </a:p>
          <a:p>
            <a:r>
              <a:rPr lang="ru-RU" sz="2000" b="1" dirty="0">
                <a:solidFill>
                  <a:schemeClr val="tx2"/>
                </a:solidFill>
              </a:rPr>
              <a:t>В досрочный период:</a:t>
            </a:r>
            <a:endParaRPr lang="ru-RU" sz="20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</a:rPr>
              <a:t>выпускники, у которых в основной период назначены российские и международные соревнования, олимпиады, тренировочные сборы, конкурсы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</a:rPr>
              <a:t>11-классники, обучающиеся в вечерних школах и призванные в ряды армии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</a:rPr>
              <a:t>те, у кого запланирована поездка за рубеж для сдачи экзаменов, продолжения обучения, в связи с иммиграцией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</a:rPr>
              <a:t>выпускники, имеющие проблемы со здоровьем и направленные на лечение в соответствующие учреждение в период основной волны проведения ЕГЭ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</a:rPr>
              <a:t>участники, обучающиеся в российских образовательных учреждениях, но в государствах, расположенных за пределами страны, имеющие сложные климатические условия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84976" cy="6192688"/>
          </a:xfrm>
        </p:spPr>
        <p:txBody>
          <a:bodyPr>
            <a:normAutofit fontScale="77500" lnSpcReduction="20000"/>
          </a:bodyPr>
          <a:lstStyle/>
          <a:p>
            <a:r>
              <a:rPr lang="ru-RU" sz="3400" b="1" dirty="0">
                <a:solidFill>
                  <a:srgbClr val="C00000"/>
                </a:solidFill>
              </a:rPr>
              <a:t>Предметы ЕГЭ по выбору: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Обществознание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Физика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Химия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Биология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История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Литература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География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Информатика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Английский язык</a:t>
            </a:r>
          </a:p>
          <a:p>
            <a:pPr algn="l"/>
            <a:endParaRPr lang="ru-RU" dirty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Обучающийся может выбрать и сдать любое количество предметов из списка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Важно! Перечень вступительных испытаний в ВУЗах для всех специальностей (направлений подготовки) определяется приказом Минобрнауки России до 1 октября 2023г.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836712"/>
            <a:ext cx="8784976" cy="4824536"/>
          </a:xfrm>
        </p:spPr>
        <p:txBody>
          <a:bodyPr>
            <a:normAutofit fontScale="40000" lnSpcReduction="20000"/>
          </a:bodyPr>
          <a:lstStyle/>
          <a:p>
            <a:endParaRPr lang="ru-RU" sz="3400" b="1" dirty="0">
              <a:solidFill>
                <a:srgbClr val="C00000"/>
              </a:solidFill>
            </a:endParaRPr>
          </a:p>
          <a:p>
            <a:r>
              <a:rPr lang="ru-RU" sz="6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КИМ ЕГЭ 2024</a:t>
            </a:r>
          </a:p>
          <a:p>
            <a:pPr algn="just">
              <a:buFont typeface="Wingdings" pitchFamily="2" charset="2"/>
              <a:buChar char="q"/>
            </a:pPr>
            <a:r>
              <a:rPr lang="ru-RU" sz="5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язык. </a:t>
            </a:r>
            <a:r>
              <a:rPr lang="ru-RU" sz="56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Изменились формулировки заданий 13 и 14, а также система ответов на них — теперь экзаменуемым нужно перечислить цифры, соответствующие правильным ответам. Изменилась система оценивания заданий 8 и 26. За задание 8 теперь можно получить максимум 2 балла. У задания 27 изменились требования для получения 1 балла: теперь, чтобы получить 1 балл, экзаменуемый может допустить не более 2 ошибок. </a:t>
            </a:r>
          </a:p>
          <a:p>
            <a:pPr algn="just"/>
            <a:r>
              <a:rPr lang="ru-RU" sz="56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первичный балл на ЕГЭ снизился с 54 до 50 баллов. </a:t>
            </a:r>
          </a:p>
          <a:p>
            <a:pPr algn="just">
              <a:buFont typeface="Wingdings" pitchFamily="2" charset="2"/>
              <a:buChar char="q"/>
            </a:pPr>
            <a:r>
              <a:rPr lang="ru-RU" sz="5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базовая.</a:t>
            </a:r>
            <a:r>
              <a:rPr lang="ru-RU" sz="56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нет.</a:t>
            </a:r>
            <a:endParaRPr lang="ru-RU" sz="60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5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профильная.</a:t>
            </a:r>
            <a:r>
              <a:rPr lang="ru-RU" sz="56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Добавили задание под номером 2, проверяющее знания по теме «Векторы». За новое задание можно получить максимум 1 балл. </a:t>
            </a:r>
          </a:p>
          <a:p>
            <a:pPr algn="just"/>
            <a:r>
              <a:rPr lang="ru-RU" sz="56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первичный балл по профильной математике теперь составляет 32 балла вместо 31 в прошлом году. </a:t>
            </a:r>
            <a:endParaRPr lang="ru-RU" sz="56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1554</Words>
  <Application>Microsoft Office PowerPoint</Application>
  <PresentationFormat>Экран (4:3)</PresentationFormat>
  <Paragraphs>252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   Минимальное количество баллов ЕГЭ  при поступлении в ВУЗы 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Flur</dc:creator>
  <cp:lastModifiedBy>Flur</cp:lastModifiedBy>
  <cp:revision>72</cp:revision>
  <dcterms:created xsi:type="dcterms:W3CDTF">2019-01-16T15:29:13Z</dcterms:created>
  <dcterms:modified xsi:type="dcterms:W3CDTF">2023-11-13T16:23:49Z</dcterms:modified>
</cp:coreProperties>
</file>