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4" r:id="rId2"/>
    <p:sldId id="277" r:id="rId3"/>
    <p:sldId id="256" r:id="rId4"/>
    <p:sldId id="272" r:id="rId5"/>
    <p:sldId id="273" r:id="rId6"/>
    <p:sldId id="257" r:id="rId7"/>
    <p:sldId id="267" r:id="rId8"/>
    <p:sldId id="287" r:id="rId9"/>
    <p:sldId id="288" r:id="rId10"/>
    <p:sldId id="279" r:id="rId11"/>
    <p:sldId id="262" r:id="rId12"/>
    <p:sldId id="283" r:id="rId13"/>
    <p:sldId id="263" r:id="rId14"/>
    <p:sldId id="264" r:id="rId15"/>
    <p:sldId id="281" r:id="rId16"/>
    <p:sldId id="289" r:id="rId17"/>
    <p:sldId id="284" r:id="rId18"/>
    <p:sldId id="290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752B8-C48F-472A-96F5-73A379CF348A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41A25-6A75-4EF1-8E42-90EB6BA29D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097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EB31A-6D95-4A8C-9DF2-1AC69EDE9B46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A1BC7-FAD3-4D5B-A93F-AEE2C3F540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gia.edu.ru/" TargetMode="External"/><Relationship Id="rId2" Type="http://schemas.openxmlformats.org/officeDocument/2006/relationships/hyperlink" Target="http://www.fipi.ru/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sz="15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Aharoni" panose="02010803020104030203" pitchFamily="2" charset="-79"/>
              </a:rPr>
              <a:t>ГИА-9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16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424936" cy="5472608"/>
          </a:xfrm>
        </p:spPr>
        <p:txBody>
          <a:bodyPr>
            <a:normAutofit fontScale="77500" lnSpcReduction="20000"/>
          </a:bodyPr>
          <a:lstStyle/>
          <a:p>
            <a:pPr algn="l"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Допуск обучающихся в ППЭ осуществляется только при наличии документов, удостоверяющих  личность(</a:t>
            </a:r>
            <a:r>
              <a:rPr lang="ru-RU" b="1" dirty="0">
                <a:solidFill>
                  <a:srgbClr val="C00000"/>
                </a:solidFill>
                <a:cs typeface="Times New Roman" pitchFamily="18" charset="0"/>
              </a:rPr>
              <a:t>паспорт</a:t>
            </a: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)</a:t>
            </a:r>
          </a:p>
          <a:p>
            <a:pPr algn="l">
              <a:defRPr/>
            </a:pPr>
            <a:endParaRPr lang="ru-RU" dirty="0">
              <a:solidFill>
                <a:srgbClr val="C00000"/>
              </a:solidFill>
              <a:cs typeface="Times New Roman" pitchFamily="18" charset="0"/>
            </a:endParaRPr>
          </a:p>
          <a:p>
            <a:pPr algn="l"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ППЭ оборудуются :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стационарными и переносными металлоискателями;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системами видеонаблюдения; </a:t>
            </a:r>
          </a:p>
          <a:p>
            <a:pPr algn="l">
              <a:buFont typeface="Wingdings" pitchFamily="2" charset="2"/>
              <a:buChar char="Ø"/>
              <a:defRPr/>
            </a:pPr>
            <a:r>
              <a:rPr lang="ru-RU" dirty="0">
                <a:solidFill>
                  <a:srgbClr val="C00000"/>
                </a:solidFill>
                <a:cs typeface="Times New Roman" pitchFamily="18" charset="0"/>
              </a:rPr>
              <a:t>системами подавления сигналов мобильной связи.</a:t>
            </a:r>
          </a:p>
          <a:p>
            <a:pPr algn="l">
              <a:buFont typeface="Wingdings" pitchFamily="2" charset="2"/>
              <a:buChar char="q"/>
              <a:defRPr/>
            </a:pPr>
            <a:endParaRPr lang="ru-RU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Во время экзамена обучающиеся не общаются друг с другом, свободно не перемещаются по аудитории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Во время экзамена обучающиеся выходят из аудитории и перемещаются по ППЭ в сопровождении одного из организаторов вне аудитории</a:t>
            </a:r>
          </a:p>
          <a:p>
            <a:pPr algn="l">
              <a:buFont typeface="Wingdings" pitchFamily="2" charset="2"/>
              <a:buChar char="q"/>
              <a:defRPr/>
            </a:pPr>
            <a:r>
              <a:rPr lang="ru-RU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 При выходе из аудитории обучающиеся оставляют экзаменационные материалы и черновики на рабочем столе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976664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Апелляция о нарушении установленного порядка проведения ОГЭ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Подается участником ОГЭ в день экзамена, не покидая пункта проведения экзаменов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Конфликтная комиссия рассматривает апелляцию не более 2-х рабочих дней с момента ее подачи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случае удовлетворения апелляции результат ОГЭ участника аннулируется, и участнику предоставляется возможность сдать ОГЭ по данному предмету в резервный день, предусмотренный расписанием.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6120680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Минимальное количество </a:t>
            </a:r>
          </a:p>
          <a:p>
            <a:r>
              <a:rPr lang="ru-RU" b="1" dirty="0">
                <a:solidFill>
                  <a:schemeClr val="tx2"/>
                </a:solidFill>
              </a:rPr>
              <a:t>первичных баллов ОГЭ</a:t>
            </a:r>
          </a:p>
          <a:p>
            <a:pPr algn="l"/>
            <a:br>
              <a:rPr lang="ru-RU" dirty="0">
                <a:solidFill>
                  <a:srgbClr val="C00000"/>
                </a:solidFill>
              </a:rPr>
            </a:b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242298"/>
              </p:ext>
            </p:extLst>
          </p:nvPr>
        </p:nvGraphicFramePr>
        <p:xfrm>
          <a:off x="1043608" y="1556792"/>
          <a:ext cx="6984776" cy="5000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2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2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C00000"/>
                          </a:solidFill>
                          <a:latin typeface="+mn-lt"/>
                          <a:cs typeface="Aharoni" pitchFamily="2" charset="-79"/>
                        </a:rPr>
                        <a:t>Учебные предметы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C00000"/>
                          </a:solidFill>
                          <a:latin typeface="+mn-lt"/>
                          <a:cs typeface="Aharoni" pitchFamily="2" charset="-79"/>
                        </a:rPr>
                        <a:t>Минимальные баллы (на «3»)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Русский язык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Математика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8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(2 из них по модулю«Геометрия»)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Обществознание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Физика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Химия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Биология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История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Литература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География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Информатика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Английский язык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1F497D"/>
                          </a:solidFill>
                          <a:latin typeface="+mn-lt"/>
                          <a:cs typeface="Aharoni" pitchFamily="2" charset="-79"/>
                        </a:rPr>
                        <a:t>29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04664"/>
            <a:ext cx="8352928" cy="6120680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>Минимальные пороги 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В текущем году к повторной сдаче в резервные сроки допускаются учащиеся: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получившие двойку не более чем по двум учебным предметам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не явившиеся на экзамен или не завершившие выполнение работы по уважительной причине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подавшие апелляцию о нарушении порядка проведения ГИА и получившие положительное решение ГЭК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endParaRPr lang="ru-RU" dirty="0">
              <a:solidFill>
                <a:schemeClr val="tx2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В сентябре ОГЭ пересдают те, кто: 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получил двойку по трем и более предметам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по состоянию здоровья и другим уважительным причинам не смог использовать второй шанс в резервные дни</a:t>
            </a:r>
          </a:p>
          <a:p>
            <a:pPr marL="457200" indent="-457200" algn="l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завалил пересдачу в резервные дни летом</a:t>
            </a:r>
            <a:br>
              <a:rPr lang="ru-RU" dirty="0">
                <a:solidFill>
                  <a:srgbClr val="C00000"/>
                </a:solidFill>
              </a:rPr>
            </a:b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120680"/>
          </a:xfrm>
        </p:spPr>
        <p:txBody>
          <a:bodyPr>
            <a:normAutofit fontScale="77500" lnSpcReduction="20000"/>
          </a:bodyPr>
          <a:lstStyle/>
          <a:p>
            <a:r>
              <a:rPr lang="ru-RU" sz="3100" b="1" dirty="0">
                <a:solidFill>
                  <a:srgbClr val="C00000"/>
                </a:solidFill>
              </a:rPr>
              <a:t>Апелляции о несогласии с выставленными баллами</a:t>
            </a:r>
          </a:p>
          <a:p>
            <a:pPr algn="l"/>
            <a:endParaRPr lang="ru-RU" b="1" dirty="0">
              <a:solidFill>
                <a:srgbClr val="FF0000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Апелляция о несогласии с результатами ОГЭ подается в течение 2-х рабочих дней после официального объявления результатов экзамена. Конфликтная комиссия рассматривает апелляцию не более 4-х рабочих дней с момента ее подачи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Апелляция о несогласии с результатами ОГЭ подается выпускником в конфликтную комиссию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Результатом рассмотрения может быть: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отклонение апелляции и сохранение выставленных баллов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удовлетворение апелляции и выставление других баллов как в сторону увеличения, так и в сторону уменьшения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27168" cy="922114"/>
          </a:xfrm>
        </p:spPr>
        <p:txBody>
          <a:bodyPr/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Итоговые оценки в аттестат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875"/>
            <a:ext cx="8424936" cy="4818063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ru-RU" sz="3900" dirty="0">
                <a:solidFill>
                  <a:srgbClr val="1F497D"/>
                </a:solidFill>
                <a:cs typeface="Times New Roman" panose="02020603050405020304" pitchFamily="18" charset="0"/>
              </a:rPr>
              <a:t>по 3-ем предметам определяются как среднее арифметическое годовых отметок за 9 класс и экзаменационных  отметок (ОГЭ) и выставляются целыми числами в соответствии с правилами математического округления. По математике – среднее арифметическое 3 отметок (годовые отметки по алгебре, геометрии и экзаменационная отметка за ОГЭ).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ru-RU" sz="3900" dirty="0">
                <a:solidFill>
                  <a:srgbClr val="1F497D"/>
                </a:solidFill>
                <a:cs typeface="Times New Roman" panose="02020603050405020304" pitchFamily="18" charset="0"/>
              </a:rPr>
              <a:t>  по ОДНК, технологии, ИЗО, музыке, ОБЖ – годовые отметки за последний год изучения предмета.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27168" cy="922114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расписания ОГЭ - 2024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12875"/>
            <a:ext cx="8424936" cy="48180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ru-RU" sz="4000" dirty="0">
                <a:solidFill>
                  <a:srgbClr val="1F497D"/>
                </a:solidFill>
              </a:rPr>
              <a:t>24 мая – история, физика, биология;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dirty="0">
                <a:solidFill>
                  <a:srgbClr val="1F497D"/>
                </a:solidFill>
              </a:rPr>
              <a:t>30 мая – обществознание, информатика и информационно-коммуникационные технологии (ИКТ), география, химия;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dirty="0">
                <a:solidFill>
                  <a:srgbClr val="1F497D"/>
                </a:solidFill>
              </a:rPr>
              <a:t>2 июня – иностранные языки (английский, французский, немецкий, испанский);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dirty="0">
                <a:solidFill>
                  <a:srgbClr val="1F497D"/>
                </a:solidFill>
              </a:rPr>
              <a:t>3 июня – иностранные языки (английский, французский, немецкий, испанский), раздел «Говорение»;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dirty="0">
                <a:solidFill>
                  <a:srgbClr val="1F497D"/>
                </a:solidFill>
              </a:rPr>
              <a:t>6 июня – русский язык;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dirty="0">
                <a:solidFill>
                  <a:srgbClr val="1F497D"/>
                </a:solidFill>
              </a:rPr>
              <a:t>9 июня – математика;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dirty="0">
                <a:solidFill>
                  <a:srgbClr val="1F497D"/>
                </a:solidFill>
              </a:rPr>
              <a:t>14 июня – литература, физика, информатика и информационно-коммуникационные технологии (ИКТ), география;</a:t>
            </a:r>
            <a:br>
              <a:rPr lang="ru-RU" sz="4000" dirty="0">
                <a:solidFill>
                  <a:srgbClr val="1F497D"/>
                </a:solidFill>
              </a:rPr>
            </a:br>
            <a:r>
              <a:rPr lang="ru-RU" sz="4000" dirty="0">
                <a:solidFill>
                  <a:srgbClr val="1F497D"/>
                </a:solidFill>
              </a:rPr>
              <a:t>17 июня – обществознание, биология, химия.</a:t>
            </a:r>
            <a:endParaRPr lang="ru-RU" sz="3900" dirty="0">
              <a:solidFill>
                <a:srgbClr val="1F497D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0450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32656"/>
            <a:ext cx="8280920" cy="6120680"/>
          </a:xfrm>
        </p:spPr>
        <p:txBody>
          <a:bodyPr>
            <a:normAutofit/>
          </a:bodyPr>
          <a:lstStyle/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endParaRPr lang="ru-RU" sz="2400" b="1" i="1" dirty="0">
              <a:latin typeface="Times New Roman" pitchFamily="18" charset="0"/>
              <a:hlinkClick r:id="rId3"/>
            </a:endParaRPr>
          </a:p>
          <a:p>
            <a:pPr>
              <a:defRPr/>
            </a:pPr>
            <a:r>
              <a:rPr lang="en-US" sz="2400" b="1" i="1" dirty="0">
                <a:latin typeface="Times New Roman" pitchFamily="18" charset="0"/>
                <a:hlinkClick r:id="rId3"/>
              </a:rPr>
              <a:t>http</a:t>
            </a:r>
            <a:r>
              <a:rPr lang="ru-RU" sz="2400" b="1" i="1" dirty="0">
                <a:latin typeface="Times New Roman" pitchFamily="18" charset="0"/>
                <a:hlinkClick r:id="rId3"/>
              </a:rPr>
              <a:t>://</a:t>
            </a:r>
            <a:r>
              <a:rPr lang="en-US" sz="2400" b="1" i="1" dirty="0">
                <a:latin typeface="Times New Roman" pitchFamily="18" charset="0"/>
                <a:hlinkClick r:id="rId3"/>
              </a:rPr>
              <a:t>gia.edu.ru</a:t>
            </a:r>
            <a:r>
              <a:rPr lang="ru-RU" sz="2400" b="1" i="1" dirty="0">
                <a:latin typeface="Times New Roman" pitchFamily="18" charset="0"/>
              </a:rPr>
              <a:t>    </a:t>
            </a: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Информационный портал</a:t>
            </a: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  <a:hlinkClick r:id="rId2"/>
              </a:rPr>
              <a:t>http://www.fipi.ru/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Открытый банк заданий ОГЭ-9</a:t>
            </a: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Новые демоверсии ОГЭ-2024</a:t>
            </a: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Об изменениях в КИМ ОГЭ</a:t>
            </a:r>
          </a:p>
          <a:p>
            <a:pPr>
              <a:defRPr/>
            </a:pPr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Тесты ОГЭ в режиме </a:t>
            </a:r>
            <a:r>
              <a:rPr lang="ru-RU" sz="2400" b="1" dirty="0" err="1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он-лайн</a:t>
            </a:r>
            <a:endParaRPr lang="ru-RU" sz="2400" b="1" dirty="0">
              <a:solidFill>
                <a:srgbClr val="1F497D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i="1" dirty="0">
              <a:latin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260648"/>
            <a:ext cx="7427168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Полезные</a:t>
            </a:r>
            <a:r>
              <a:rPr kumimoji="0" lang="ru-RU" sz="4400" b="1" i="0" u="none" strike="noStrike" kern="1200" cap="none" spc="0" normalizeH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сайты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55776" y="332656"/>
            <a:ext cx="5131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tx2"/>
                </a:solidFill>
              </a:rPr>
              <a:t>Предварительный выбор предметов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277392"/>
              </p:ext>
            </p:extLst>
          </p:nvPr>
        </p:nvGraphicFramePr>
        <p:xfrm>
          <a:off x="1331641" y="908720"/>
          <a:ext cx="6480719" cy="50594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49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7695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классы</a:t>
                      </a:r>
                      <a:endParaRPr lang="ru-RU" sz="20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09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lang="ru-RU" sz="1800" b="1" u="none" strike="noStrike" dirty="0" err="1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</a:t>
                      </a:r>
                      <a:r>
                        <a:rPr lang="ru-RU" sz="1800" b="1" u="none" strike="noStrike" dirty="0"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 </a:t>
                      </a:r>
                      <a:endParaRPr lang="ru-RU" sz="18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07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Русский язык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Математика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10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Информатика</a:t>
                      </a:r>
                    </a:p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Обществознание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07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Физика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873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Биология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8152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География</a:t>
                      </a:r>
                    </a:p>
                    <a:p>
                      <a:pPr algn="l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Английский язык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715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Химия 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8466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История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1684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Литература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15715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ГВЭ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8388">
                <a:tc>
                  <a:txBody>
                    <a:bodyPr/>
                    <a:lstStyle/>
                    <a:p>
                      <a:pPr algn="l" fontAlgn="b"/>
                      <a:endParaRPr lang="ru-RU" sz="1400" b="1" i="0" u="none" strike="noStrike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1" i="0" u="none" strike="noStrike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218" marR="9218" marT="9218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6522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76672"/>
            <a:ext cx="7992888" cy="5616624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C00000"/>
              </a:solidFill>
            </a:endParaRPr>
          </a:p>
          <a:p>
            <a:endParaRPr lang="ru-RU" b="1" dirty="0">
              <a:solidFill>
                <a:srgbClr val="C00000"/>
              </a:solidFill>
            </a:endParaRPr>
          </a:p>
          <a:p>
            <a:r>
              <a:rPr lang="ru-RU" sz="96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20B0504020000000003" pitchFamily="34" charset="0"/>
                <a:cs typeface="Aharoni" panose="02010803020104030203" pitchFamily="2" charset="-79"/>
              </a:rPr>
              <a:t>Удачи!</a:t>
            </a:r>
          </a:p>
          <a:p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88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23528" y="1553890"/>
            <a:ext cx="8569325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3200" b="1" u="sng" dirty="0">
                <a:solidFill>
                  <a:srgbClr val="1F497D"/>
                </a:solidFill>
              </a:rPr>
              <a:t>ГИА</a:t>
            </a:r>
            <a:r>
              <a:rPr lang="ru-RU" sz="3200" b="1" dirty="0">
                <a:solidFill>
                  <a:srgbClr val="1F497D"/>
                </a:solidFill>
              </a:rPr>
              <a:t> – государственная итоговая аттестация</a:t>
            </a:r>
          </a:p>
          <a:p>
            <a:pPr algn="ctr"/>
            <a:endParaRPr lang="ru-RU" sz="3200" u="sng" dirty="0">
              <a:solidFill>
                <a:srgbClr val="1F497D"/>
              </a:solidFill>
            </a:endParaRPr>
          </a:p>
          <a:p>
            <a:pPr algn="ctr"/>
            <a:r>
              <a:rPr lang="ru-RU" sz="3200" u="sng" dirty="0">
                <a:solidFill>
                  <a:srgbClr val="1F497D"/>
                </a:solidFill>
              </a:rPr>
              <a:t>Формы проведения ГИА</a:t>
            </a:r>
            <a:r>
              <a:rPr lang="ru-RU" sz="3200" dirty="0">
                <a:solidFill>
                  <a:srgbClr val="1F497D"/>
                </a:solidFill>
              </a:rPr>
              <a:t>:</a:t>
            </a:r>
          </a:p>
          <a:p>
            <a:r>
              <a:rPr lang="ru-RU" sz="3200" u="sng" dirty="0">
                <a:solidFill>
                  <a:srgbClr val="1F497D"/>
                </a:solidFill>
              </a:rPr>
              <a:t>ОГЭ</a:t>
            </a:r>
            <a:r>
              <a:rPr lang="ru-RU" sz="3200" dirty="0">
                <a:solidFill>
                  <a:srgbClr val="1F497D"/>
                </a:solidFill>
              </a:rPr>
              <a:t> – основной государственный экзамен</a:t>
            </a:r>
          </a:p>
          <a:p>
            <a:r>
              <a:rPr lang="ru-RU" sz="3200" u="sng" dirty="0">
                <a:solidFill>
                  <a:srgbClr val="1F497D"/>
                </a:solidFill>
              </a:rPr>
              <a:t>ГВЭ</a:t>
            </a:r>
            <a:r>
              <a:rPr lang="ru-RU" sz="3200" dirty="0">
                <a:solidFill>
                  <a:srgbClr val="1F497D"/>
                </a:solidFill>
              </a:rPr>
              <a:t> – государственный выпускной экзамен</a:t>
            </a:r>
          </a:p>
          <a:p>
            <a:endParaRPr lang="ru-RU" sz="3200" u="sng" dirty="0">
              <a:solidFill>
                <a:srgbClr val="1F497D"/>
              </a:solidFill>
            </a:endParaRPr>
          </a:p>
          <a:p>
            <a:r>
              <a:rPr lang="ru-RU" sz="3200" u="sng" dirty="0">
                <a:solidFill>
                  <a:srgbClr val="1F497D"/>
                </a:solidFill>
              </a:rPr>
              <a:t>ППЭ </a:t>
            </a:r>
            <a:r>
              <a:rPr lang="ru-RU" sz="3200" dirty="0">
                <a:solidFill>
                  <a:srgbClr val="1F497D"/>
                </a:solidFill>
              </a:rPr>
              <a:t>–пункт проведения экзамена</a:t>
            </a:r>
          </a:p>
          <a:p>
            <a:pPr>
              <a:defRPr/>
            </a:pPr>
            <a:endParaRPr lang="ru-RU" sz="2000" dirty="0">
              <a:solidFill>
                <a:srgbClr val="C00000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064896" cy="583264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ГИА</a:t>
            </a:r>
          </a:p>
          <a:p>
            <a:endParaRPr lang="ru-RU" sz="800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rgbClr val="1F497D"/>
                </a:solidFill>
              </a:rPr>
              <a:t>Министерство просвещения</a:t>
            </a:r>
            <a:r>
              <a:rPr lang="ru-RU" dirty="0">
                <a:solidFill>
                  <a:schemeClr val="tx2"/>
                </a:solidFill>
              </a:rPr>
              <a:t> РФ определяет сроки  и единое расписание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Допускаются  выпускники 9 классов: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не имеющие академической  задолженности и  в полном объеме выполнившие учебный план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успешно прошедшие  итоговое собеседование по русскому языку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064896" cy="5832648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Итоговое собеседование</a:t>
            </a:r>
          </a:p>
          <a:p>
            <a:r>
              <a:rPr lang="ru-RU" b="1" dirty="0">
                <a:solidFill>
                  <a:schemeClr val="tx2"/>
                </a:solidFill>
              </a:rPr>
              <a:t> по русскому языку ( в школе)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За 2 недели обучающиеся 9 классов пишут заявление на похождение итогового собеседования по русскому языку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Дата проведения испытаний: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14 февраля 2024г.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Доп. сроки – 13 марта, 15 апреля 2024г</a:t>
            </a:r>
          </a:p>
          <a:p>
            <a:pPr algn="l"/>
            <a:endParaRPr lang="ru-RU" sz="800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Продолжительность собеседования  - 15 минут</a:t>
            </a:r>
          </a:p>
          <a:p>
            <a:pPr algn="l"/>
            <a:endParaRPr lang="ru-RU" sz="800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Оценка:   «зачет» – «незачет»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484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76672"/>
            <a:ext cx="8064896" cy="590465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Итоговое собеседование</a:t>
            </a:r>
          </a:p>
          <a:p>
            <a:r>
              <a:rPr lang="ru-RU" b="1" dirty="0">
                <a:solidFill>
                  <a:schemeClr val="tx2"/>
                </a:solidFill>
              </a:rPr>
              <a:t> по русскому языку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Структурные элементы испытаний: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чтение – 2 балла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пересказ -  4 балла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монологические высказывания – 3 балла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диалог – 2 балла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Соблюдение норм русского языка – 8 баллов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Оценка 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«зачет» – от 10 до 19 баллов 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«незачет» - от 0 до 9 баллов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5837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20688"/>
            <a:ext cx="8136904" cy="5832648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Подача заявления для участия в  ОГЭ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До 1 марта 2024 года обучающиеся 9 классов пишут заявление, в котором указывают: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выбор учебных предметов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 форму итоговой аттестации – ОГЭ или ГВЭ (ГВЭ могут выбрать лица с ОВЗ, инвалиды и дети-инвалиды)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chemeClr val="tx2"/>
                </a:solidFill>
              </a:rPr>
              <a:t>Дают согласие на обработку персональных данных (родители)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424936" cy="5976664"/>
          </a:xfrm>
        </p:spPr>
        <p:txBody>
          <a:bodyPr>
            <a:normAutofit fontScale="77500" lnSpcReduction="20000"/>
          </a:bodyPr>
          <a:lstStyle/>
          <a:p>
            <a:r>
              <a:rPr lang="ru-RU" sz="4600" b="1" dirty="0">
                <a:solidFill>
                  <a:schemeClr val="tx2"/>
                </a:solidFill>
              </a:rPr>
              <a:t>Предметы ОГЭ</a:t>
            </a:r>
          </a:p>
          <a:p>
            <a:pPr algn="l">
              <a:buFont typeface="Wingdings" pitchFamily="2" charset="2"/>
              <a:buChar char="q"/>
            </a:pPr>
            <a:r>
              <a:rPr lang="ru-RU" dirty="0">
                <a:solidFill>
                  <a:srgbClr val="C00000"/>
                </a:solidFill>
              </a:rPr>
              <a:t>Обязательные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Русский язык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Математика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rgbClr val="C00000"/>
                </a:solidFill>
              </a:rPr>
              <a:t>По выбору ( 2 обязательных предмета)</a:t>
            </a:r>
          </a:p>
          <a:p>
            <a:pPr algn="l"/>
            <a:endParaRPr lang="ru-RU" dirty="0">
              <a:solidFill>
                <a:schemeClr val="tx2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Обществознание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Физика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Химия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Биология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История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Литература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География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Информатика</a:t>
            </a:r>
          </a:p>
          <a:p>
            <a:pPr algn="l">
              <a:buFont typeface="Arial" pitchFamily="34" charset="0"/>
              <a:buChar char="•"/>
            </a:pPr>
            <a:r>
              <a:rPr lang="ru-RU" dirty="0">
                <a:solidFill>
                  <a:schemeClr val="tx2"/>
                </a:solidFill>
              </a:rPr>
              <a:t>Английский язык (письменная и устная части)</a:t>
            </a:r>
          </a:p>
          <a:p>
            <a:pPr algn="l">
              <a:buFont typeface="Arial" pitchFamily="34" charset="0"/>
              <a:buChar char="•"/>
            </a:pPr>
            <a:endParaRPr lang="ru-RU" dirty="0"/>
          </a:p>
          <a:p>
            <a:pPr algn="l">
              <a:buFont typeface="Wingdings" pitchFamily="2" charset="2"/>
              <a:buChar char="ü"/>
            </a:pPr>
            <a:endParaRPr lang="ru-RU" dirty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76672"/>
            <a:ext cx="8424936" cy="6120680"/>
          </a:xfrm>
        </p:spPr>
        <p:txBody>
          <a:bodyPr>
            <a:normAutofit fontScale="55000" lnSpcReduction="20000"/>
          </a:bodyPr>
          <a:lstStyle/>
          <a:p>
            <a:pPr algn="l">
              <a:buFont typeface="Wingdings" pitchFamily="2" charset="2"/>
              <a:buChar char="q"/>
            </a:pPr>
            <a:r>
              <a:rPr lang="ru-RU" b="1" dirty="0">
                <a:solidFill>
                  <a:srgbClr val="C00000"/>
                </a:solidFill>
              </a:rPr>
              <a:t>Продолжительность экзамена: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Математика, русский язык, литература – 3 ч 55 мин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Обществознание, физика, история, химия – 3 ч 00 мин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Информатика, география, биология – 2 ч 30 мин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Английский язык (письменная часть – 2 ч 00 мин, устная часть – 15 мин)</a:t>
            </a:r>
          </a:p>
          <a:p>
            <a:pPr algn="l">
              <a:buFont typeface="Wingdings" pitchFamily="2" charset="2"/>
              <a:buChar char="q"/>
            </a:pPr>
            <a:r>
              <a:rPr lang="ru-RU" b="1" dirty="0">
                <a:solidFill>
                  <a:srgbClr val="C00000"/>
                </a:solidFill>
              </a:rPr>
              <a:t>Разрешено: паспорт, лекарства, питание(вода..)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Паспорт без обложки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 err="1">
                <a:solidFill>
                  <a:schemeClr val="tx2"/>
                </a:solidFill>
              </a:rPr>
              <a:t>Гелевая</a:t>
            </a:r>
            <a:r>
              <a:rPr lang="ru-RU" dirty="0">
                <a:solidFill>
                  <a:schemeClr val="tx2"/>
                </a:solidFill>
              </a:rPr>
              <a:t> или  капиллярная ручка с чернилами черного цвета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Лекарства и питание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На русском языке, литературе – орфографический словарь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На математике – линейка, </a:t>
            </a:r>
            <a:r>
              <a:rPr lang="ru-RU" b="1" dirty="0">
                <a:solidFill>
                  <a:srgbClr val="C00000"/>
                </a:solidFill>
              </a:rPr>
              <a:t>непрограммируемый калькулятор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На физике, биологии – линейка, непрограммируемый калькулятор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На химии- непрограммируемый калькулятор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На географии – непрограммируемый калькулятор, линейка, географический атлас для 8-9 классов </a:t>
            </a:r>
          </a:p>
          <a:p>
            <a:pPr algn="l">
              <a:buFont typeface="Wingdings" pitchFamily="2" charset="2"/>
              <a:buChar char="q"/>
            </a:pPr>
            <a:r>
              <a:rPr lang="ru-RU" b="1" dirty="0">
                <a:solidFill>
                  <a:srgbClr val="C00000"/>
                </a:solidFill>
              </a:rPr>
              <a:t>Запрещено: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Наличие средств связи, электронно-вычислительной техники, фото, аудио  и видеоаппаратуры, справочных материалов, письменных заметок и иных средств хранения и передачи информации;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Вынос из аудитории и ППЭ экзаменационных материалов на бумажном или электронном носителях, их фотографирование;</a:t>
            </a:r>
          </a:p>
          <a:p>
            <a:pPr algn="l">
              <a:buFont typeface="Wingdings" pitchFamily="2" charset="2"/>
              <a:buChar char="ü"/>
            </a:pPr>
            <a:r>
              <a:rPr lang="ru-RU" dirty="0">
                <a:solidFill>
                  <a:schemeClr val="tx2"/>
                </a:solidFill>
              </a:rPr>
              <a:t>Оказание содействия другим участникам ОГЭ, в том числе передача им указанных средств и материалов.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8424936" cy="612068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1F497D"/>
                </a:solidFill>
                <a:latin typeface="Times New Roman" pitchFamily="18" charset="0"/>
                <a:cs typeface="Times New Roman" pitchFamily="18" charset="0"/>
              </a:rPr>
              <a:t>Изменения в КИМ ОГЭ 2024:</a:t>
            </a:r>
          </a:p>
          <a:p>
            <a:pPr algn="l" fontAlgn="base"/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ОГЭ 2024 по русскому языку: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l"/>
            <a:r>
              <a:rPr 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Скорректированы критерии оценивания развернутых ответов. Введены четыре новых задания с кратким ответом.</a:t>
            </a:r>
          </a:p>
          <a:p>
            <a:pPr algn="l" fontAlgn="base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ОГЭ 2024 по литературе:</a:t>
            </a:r>
            <a:endParaRPr lang="ru-RU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ru-RU" sz="2400" dirty="0">
                <a:solidFill>
                  <a:srgbClr val="1F497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Уточнена система оценивания выполнения заданий 1.1/1.2, 2.1/2.2, 3.1/3.2, а также 5.1–5.5 (в части оценивания грамотности). Максимальный первичный балл за работу изменён с 42 до 37 баллов.</a:t>
            </a:r>
          </a:p>
          <a:p>
            <a:pPr algn="l"/>
            <a:endParaRPr lang="ru-RU" sz="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algn="l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itchFamily="18" charset="0"/>
              </a:rPr>
              <a:t>По другим предметам изменений НЕТ!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1096</Words>
  <Application>Microsoft Office PowerPoint</Application>
  <PresentationFormat>Экран (4:3)</PresentationFormat>
  <Paragraphs>200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Arial</vt:lpstr>
      <vt:lpstr>Calibri</vt:lpstr>
      <vt:lpstr>Segoe Script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Итоговые оценки в аттестат</vt:lpstr>
      <vt:lpstr>Проект расписания ОГЭ - 2024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Flur</dc:creator>
  <cp:lastModifiedBy>Гафарова И М</cp:lastModifiedBy>
  <cp:revision>60</cp:revision>
  <dcterms:created xsi:type="dcterms:W3CDTF">2019-01-16T15:29:13Z</dcterms:created>
  <dcterms:modified xsi:type="dcterms:W3CDTF">2023-11-15T08:06:49Z</dcterms:modified>
</cp:coreProperties>
</file>